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charts/chart2.xml" ContentType="application/vnd.openxmlformats-officedocument.drawingml.chart+xml"/>
  <Override PartName="/ppt/notesSlides/notesSlide10.xml" ContentType="application/vnd.openxmlformats-officedocument.presentationml.notesSlide+xml"/>
  <Override PartName="/ppt/charts/chart3.xml" ContentType="application/vnd.openxmlformats-officedocument.drawingml.chart+xml"/>
  <Override PartName="/ppt/notesSlides/notesSlide11.xml" ContentType="application/vnd.openxmlformats-officedocument.presentationml.notesSlide+xml"/>
  <Override PartName="/ppt/charts/chart4.xml" ContentType="application/vnd.openxmlformats-officedocument.drawingml.chart+xml"/>
  <Override PartName="/ppt/notesSlides/notesSlide12.xml" ContentType="application/vnd.openxmlformats-officedocument.presentationml.notesSlide+xml"/>
  <Override PartName="/ppt/charts/chart5.xml" ContentType="application/vnd.openxmlformats-officedocument.drawingml.chart+xml"/>
  <Override PartName="/ppt/notesSlides/notesSlide13.xml" ContentType="application/vnd.openxmlformats-officedocument.presentationml.notesSlide+xml"/>
  <Override PartName="/ppt/charts/chart6.xml" ContentType="application/vnd.openxmlformats-officedocument.drawingml.chart+xml"/>
  <Override PartName="/ppt/notesSlides/notesSlide14.xml" ContentType="application/vnd.openxmlformats-officedocument.presentationml.notesSlide+xml"/>
  <Override PartName="/ppt/charts/chart7.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8.xml" ContentType="application/vnd.openxmlformats-officedocument.drawingml.chart+xml"/>
  <Override PartName="/ppt/drawings/drawing1.xml" ContentType="application/vnd.openxmlformats-officedocument.drawingml.chartshapes+xml"/>
  <Override PartName="/ppt/notesSlides/notesSlide23.xml" ContentType="application/vnd.openxmlformats-officedocument.presentationml.notesSlide+xml"/>
  <Override PartName="/ppt/charts/chart9.xml" ContentType="application/vnd.openxmlformats-officedocument.drawingml.chart+xml"/>
  <Override PartName="/ppt/charts/chart10.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11.xml" ContentType="application/vnd.openxmlformats-officedocument.drawingml.chart+xml"/>
  <Override PartName="/ppt/notesSlides/notesSlide28.xml" ContentType="application/vnd.openxmlformats-officedocument.presentationml.notesSlide+xml"/>
  <Override PartName="/ppt/charts/chart12.xml" ContentType="application/vnd.openxmlformats-officedocument.drawingml.chart+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36.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43"/>
  </p:notesMasterIdLst>
  <p:sldIdLst>
    <p:sldId id="256" r:id="rId2"/>
    <p:sldId id="281" r:id="rId3"/>
    <p:sldId id="283" r:id="rId4"/>
    <p:sldId id="282" r:id="rId5"/>
    <p:sldId id="338" r:id="rId6"/>
    <p:sldId id="257" r:id="rId7"/>
    <p:sldId id="268" r:id="rId8"/>
    <p:sldId id="284" r:id="rId9"/>
    <p:sldId id="285" r:id="rId10"/>
    <p:sldId id="286" r:id="rId11"/>
    <p:sldId id="287" r:id="rId12"/>
    <p:sldId id="288" r:id="rId13"/>
    <p:sldId id="289" r:id="rId14"/>
    <p:sldId id="291" r:id="rId15"/>
    <p:sldId id="312" r:id="rId16"/>
    <p:sldId id="301" r:id="rId17"/>
    <p:sldId id="269" r:id="rId18"/>
    <p:sldId id="341" r:id="rId19"/>
    <p:sldId id="302" r:id="rId20"/>
    <p:sldId id="340" r:id="rId21"/>
    <p:sldId id="342" r:id="rId22"/>
    <p:sldId id="303" r:id="rId23"/>
    <p:sldId id="265" r:id="rId24"/>
    <p:sldId id="294" r:id="rId25"/>
    <p:sldId id="295" r:id="rId26"/>
    <p:sldId id="344" r:id="rId27"/>
    <p:sldId id="304" r:id="rId28"/>
    <p:sldId id="305" r:id="rId29"/>
    <p:sldId id="296" r:id="rId30"/>
    <p:sldId id="298" r:id="rId31"/>
    <p:sldId id="307" r:id="rId32"/>
    <p:sldId id="299" r:id="rId33"/>
    <p:sldId id="300" r:id="rId34"/>
    <p:sldId id="308" r:id="rId35"/>
    <p:sldId id="270" r:id="rId36"/>
    <p:sldId id="310" r:id="rId37"/>
    <p:sldId id="274" r:id="rId38"/>
    <p:sldId id="328" r:id="rId39"/>
    <p:sldId id="330" r:id="rId40"/>
    <p:sldId id="266" r:id="rId41"/>
    <p:sldId id="306"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374" autoAdjust="0"/>
    <p:restoredTop sz="75270" autoAdjust="0"/>
  </p:normalViewPr>
  <p:slideViewPr>
    <p:cSldViewPr>
      <p:cViewPr varScale="1">
        <p:scale>
          <a:sx n="69" d="100"/>
          <a:sy n="69" d="100"/>
        </p:scale>
        <p:origin x="244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52253233548509148"/>
          <c:y val="4.9449653598184956E-2"/>
          <c:w val="0.4261645503771489"/>
          <c:h val="0.8728605109583546"/>
        </c:manualLayout>
      </c:layout>
      <c:barChart>
        <c:barDir val="bar"/>
        <c:grouping val="clustered"/>
        <c:varyColors val="0"/>
        <c:ser>
          <c:idx val="0"/>
          <c:order val="0"/>
          <c:spPr>
            <a:solidFill>
              <a:schemeClr val="bg1">
                <a:lumMod val="50000"/>
              </a:schemeClr>
            </a:solidFill>
            <a:ln>
              <a:noFill/>
            </a:ln>
            <a:effectLst/>
          </c:spPr>
          <c:invertIfNegative val="0"/>
          <c:dLbls>
            <c:dLbl>
              <c:idx val="0"/>
              <c:layout>
                <c:manualLayout>
                  <c:x val="-2.1934927053036198E-3"/>
                  <c:y val="0"/>
                </c:manualLayout>
              </c:layout>
              <c:spPr>
                <a:noFill/>
                <a:ln>
                  <a:noFill/>
                </a:ln>
              </c:spPr>
              <c:txPr>
                <a:bodyPr/>
                <a:lstStyle/>
                <a:p>
                  <a:pPr>
                    <a:defRPr sz="2000" b="1">
                      <a:solidFill>
                        <a:schemeClr val="tx1"/>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spPr>
              <a:noFill/>
              <a:ln>
                <a:noFill/>
              </a:ln>
            </c:spPr>
            <c:txPr>
              <a:bodyPr/>
              <a:lstStyle/>
              <a:p>
                <a:pPr>
                  <a:defRPr sz="2000" b="1">
                    <a:solidFill>
                      <a:schemeClr val="bg1"/>
                    </a:solidFill>
                    <a:latin typeface="Arial" pitchFamily="34" charset="0"/>
                    <a:cs typeface="Arial"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Sheet1!$A$1:$A$10</c:f>
              <c:strCache>
                <c:ptCount val="10"/>
                <c:pt idx="0">
                  <c:v>Relations with neighboring countries</c:v>
                </c:pt>
                <c:pt idx="1">
                  <c:v>Environmental issues</c:v>
                </c:pt>
                <c:pt idx="2">
                  <c:v>Education</c:v>
                </c:pt>
                <c:pt idx="3">
                  <c:v>Crime</c:v>
                </c:pt>
                <c:pt idx="4">
                  <c:v>Health care</c:v>
                </c:pt>
                <c:pt idx="5">
                  <c:v>Energy issues</c:v>
                </c:pt>
                <c:pt idx="6">
                  <c:v>Poverty</c:v>
                </c:pt>
                <c:pt idx="7">
                  <c:v>Corruption</c:v>
                </c:pt>
                <c:pt idx="8">
                  <c:v>High prices</c:v>
                </c:pt>
                <c:pt idx="9">
                  <c:v>Jobs and unemployment</c:v>
                </c:pt>
              </c:strCache>
            </c:strRef>
          </c:cat>
          <c:val>
            <c:numRef>
              <c:f>Sheet1!$B$1:$B$10</c:f>
              <c:numCache>
                <c:formatCode>General</c:formatCode>
                <c:ptCount val="10"/>
                <c:pt idx="0">
                  <c:v>2</c:v>
                </c:pt>
                <c:pt idx="1">
                  <c:v>5</c:v>
                </c:pt>
                <c:pt idx="2">
                  <c:v>6</c:v>
                </c:pt>
                <c:pt idx="3">
                  <c:v>11</c:v>
                </c:pt>
                <c:pt idx="4">
                  <c:v>12</c:v>
                </c:pt>
                <c:pt idx="5">
                  <c:v>15</c:v>
                </c:pt>
                <c:pt idx="6">
                  <c:v>25</c:v>
                </c:pt>
                <c:pt idx="7">
                  <c:v>34</c:v>
                </c:pt>
                <c:pt idx="8">
                  <c:v>40</c:v>
                </c:pt>
                <c:pt idx="9">
                  <c:v>46</c:v>
                </c:pt>
              </c:numCache>
            </c:numRef>
          </c:val>
        </c:ser>
        <c:dLbls>
          <c:showLegendKey val="0"/>
          <c:showVal val="0"/>
          <c:showCatName val="0"/>
          <c:showSerName val="0"/>
          <c:showPercent val="0"/>
          <c:showBubbleSize val="0"/>
        </c:dLbls>
        <c:gapWidth val="42"/>
        <c:axId val="217011880"/>
        <c:axId val="217012272"/>
      </c:barChart>
      <c:catAx>
        <c:axId val="217011880"/>
        <c:scaling>
          <c:orientation val="minMax"/>
        </c:scaling>
        <c:delete val="0"/>
        <c:axPos val="l"/>
        <c:numFmt formatCode="General" sourceLinked="1"/>
        <c:majorTickMark val="out"/>
        <c:minorTickMark val="none"/>
        <c:tickLblPos val="nextTo"/>
        <c:txPr>
          <a:bodyPr/>
          <a:lstStyle/>
          <a:p>
            <a:pPr>
              <a:defRPr sz="1600" b="1">
                <a:latin typeface="Arial" pitchFamily="34" charset="0"/>
                <a:cs typeface="Arial" pitchFamily="34" charset="0"/>
              </a:defRPr>
            </a:pPr>
            <a:endParaRPr lang="en-US"/>
          </a:p>
        </c:txPr>
        <c:crossAx val="217012272"/>
        <c:crosses val="autoZero"/>
        <c:auto val="1"/>
        <c:lblAlgn val="ctr"/>
        <c:lblOffset val="100"/>
        <c:noMultiLvlLbl val="0"/>
      </c:catAx>
      <c:valAx>
        <c:axId val="217012272"/>
        <c:scaling>
          <c:orientation val="minMax"/>
          <c:max val="50"/>
          <c:min val="0"/>
        </c:scaling>
        <c:delete val="0"/>
        <c:axPos val="b"/>
        <c:majorGridlines>
          <c:spPr>
            <a:ln>
              <a:solidFill>
                <a:schemeClr val="bg1">
                  <a:lumMod val="50000"/>
                  <a:alpha val="75000"/>
                </a:schemeClr>
              </a:solidFill>
              <a:prstDash val="dash"/>
            </a:ln>
          </c:spPr>
        </c:majorGridlines>
        <c:numFmt formatCode="General" sourceLinked="1"/>
        <c:majorTickMark val="out"/>
        <c:minorTickMark val="none"/>
        <c:tickLblPos val="nextTo"/>
        <c:spPr>
          <a:noFill/>
          <a:ln>
            <a:noFill/>
          </a:ln>
        </c:spPr>
        <c:txPr>
          <a:bodyPr/>
          <a:lstStyle/>
          <a:p>
            <a:pPr>
              <a:defRPr sz="1400">
                <a:solidFill>
                  <a:schemeClr val="tx1">
                    <a:lumMod val="75000"/>
                    <a:lumOff val="25000"/>
                  </a:schemeClr>
                </a:solidFill>
                <a:latin typeface="Arial" pitchFamily="34" charset="0"/>
                <a:cs typeface="Arial" pitchFamily="34" charset="0"/>
              </a:defRPr>
            </a:pPr>
            <a:endParaRPr lang="en-US"/>
          </a:p>
        </c:txPr>
        <c:crossAx val="217011880"/>
        <c:crosses val="autoZero"/>
        <c:crossBetween val="between"/>
        <c:majorUnit val="10"/>
      </c:valAx>
      <c:spPr>
        <a:noFill/>
        <a:ln w="25400">
          <a:noFill/>
        </a:ln>
      </c:spPr>
    </c:plotArea>
    <c:plotVisOnly val="1"/>
    <c:dispBlanksAs val="gap"/>
    <c:showDLblsOverMax val="0"/>
  </c:chart>
  <c:spPr>
    <a:noFill/>
    <a:ln>
      <a:noFill/>
    </a:ln>
  </c:spPr>
  <c:txPr>
    <a:bodyPr/>
    <a:lstStyle/>
    <a:p>
      <a:pPr>
        <a:defRPr sz="18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942535944068938E-2"/>
          <c:y val="7.7778911911809731E-2"/>
          <c:w val="0.93345864399693401"/>
          <c:h val="0.82590570687872078"/>
        </c:manualLayout>
      </c:layout>
      <c:barChart>
        <c:barDir val="col"/>
        <c:grouping val="clustered"/>
        <c:varyColors val="0"/>
        <c:ser>
          <c:idx val="0"/>
          <c:order val="0"/>
          <c:tx>
            <c:strRef>
              <c:f>Sheet1!$B$1</c:f>
              <c:strCache>
                <c:ptCount val="1"/>
                <c:pt idx="0">
                  <c:v>Column2</c:v>
                </c:pt>
              </c:strCache>
            </c:strRef>
          </c:tx>
          <c:spPr>
            <a:solidFill>
              <a:srgbClr val="C00000"/>
            </a:solidFill>
            <a:ln>
              <a:noFill/>
            </a:ln>
            <a:effectLst/>
          </c:spPr>
          <c:invertIfNegative val="0"/>
          <c:dPt>
            <c:idx val="0"/>
            <c:invertIfNegative val="0"/>
            <c:bubble3D val="0"/>
            <c:spPr>
              <a:solidFill>
                <a:srgbClr val="6DB33F"/>
              </a:solidFill>
              <a:ln>
                <a:noFill/>
              </a:ln>
              <a:effectLst/>
            </c:spPr>
          </c:dPt>
          <c:dPt>
            <c:idx val="1"/>
            <c:invertIfNegative val="0"/>
            <c:bubble3D val="0"/>
            <c:spPr>
              <a:solidFill>
                <a:schemeClr val="bg1">
                  <a:lumMod val="50000"/>
                </a:schemeClr>
              </a:solidFill>
              <a:ln>
                <a:noFill/>
              </a:ln>
              <a:effectLst/>
            </c:spPr>
          </c:dPt>
          <c:dPt>
            <c:idx val="2"/>
            <c:invertIfNegative val="0"/>
            <c:bubble3D val="0"/>
          </c:dPt>
          <c:dLbls>
            <c:dLbl>
              <c:idx val="0"/>
              <c:layout>
                <c:manualLayout>
                  <c:x val="2.704000228252034E-17"/>
                  <c:y val="0.10215053763440861"/>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1"/>
              <c:layout>
                <c:manualLayout>
                  <c:x val="2.9498525073746312E-3"/>
                  <c:y val="9.2801088037953505E-2"/>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2"/>
              <c:layout>
                <c:manualLayout>
                  <c:x val="-1.0816000913008136E-16"/>
                  <c:y val="9.2801088037953505E-2"/>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9"/>
              <c:layout>
                <c:manualLayout>
                  <c:x val="1.4749262536873156E-3"/>
                  <c:y val="0"/>
                </c:manualLayout>
              </c:layout>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2400" b="1">
                    <a:solidFill>
                      <a:schemeClr val="bg1"/>
                    </a:solidFill>
                    <a:latin typeface="Arial" pitchFamily="34" charset="0"/>
                    <a:cs typeface="Arial"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Positive</c:v>
                </c:pt>
                <c:pt idx="1">
                  <c:v>Negative</c:v>
                </c:pt>
              </c:strCache>
            </c:strRef>
          </c:cat>
          <c:val>
            <c:numRef>
              <c:f>Sheet1!$B$2:$B$3</c:f>
              <c:numCache>
                <c:formatCode>General</c:formatCode>
                <c:ptCount val="2"/>
                <c:pt idx="0">
                  <c:v>64</c:v>
                </c:pt>
                <c:pt idx="1">
                  <c:v>18</c:v>
                </c:pt>
              </c:numCache>
            </c:numRef>
          </c:val>
        </c:ser>
        <c:dLbls>
          <c:showLegendKey val="0"/>
          <c:showVal val="0"/>
          <c:showCatName val="0"/>
          <c:showSerName val="0"/>
          <c:showPercent val="0"/>
          <c:showBubbleSize val="0"/>
        </c:dLbls>
        <c:gapWidth val="36"/>
        <c:overlap val="-20"/>
        <c:axId val="377370080"/>
        <c:axId val="377370472"/>
      </c:barChart>
      <c:catAx>
        <c:axId val="377370080"/>
        <c:scaling>
          <c:orientation val="minMax"/>
        </c:scaling>
        <c:delete val="0"/>
        <c:axPos val="b"/>
        <c:numFmt formatCode="General" sourceLinked="1"/>
        <c:majorTickMark val="out"/>
        <c:minorTickMark val="none"/>
        <c:tickLblPos val="nextTo"/>
        <c:spPr>
          <a:noFill/>
          <a:ln>
            <a:noFill/>
          </a:ln>
        </c:spPr>
        <c:txPr>
          <a:bodyPr/>
          <a:lstStyle/>
          <a:p>
            <a:pPr>
              <a:defRPr sz="1600" b="1">
                <a:solidFill>
                  <a:schemeClr val="tx1"/>
                </a:solidFill>
                <a:latin typeface="Arial" pitchFamily="34" charset="0"/>
                <a:cs typeface="Arial" pitchFamily="34" charset="0"/>
              </a:defRPr>
            </a:pPr>
            <a:endParaRPr lang="en-US"/>
          </a:p>
        </c:txPr>
        <c:crossAx val="377370472"/>
        <c:crosses val="autoZero"/>
        <c:auto val="1"/>
        <c:lblAlgn val="ctr"/>
        <c:lblOffset val="100"/>
        <c:noMultiLvlLbl val="0"/>
      </c:catAx>
      <c:valAx>
        <c:axId val="377370472"/>
        <c:scaling>
          <c:orientation val="minMax"/>
          <c:max val="80"/>
          <c:min val="0"/>
        </c:scaling>
        <c:delete val="1"/>
        <c:axPos val="l"/>
        <c:majorGridlines>
          <c:spPr>
            <a:ln>
              <a:solidFill>
                <a:schemeClr val="bg1">
                  <a:lumMod val="50000"/>
                  <a:alpha val="75000"/>
                </a:schemeClr>
              </a:solidFill>
              <a:prstDash val="dash"/>
            </a:ln>
          </c:spPr>
        </c:majorGridlines>
        <c:numFmt formatCode="General" sourceLinked="1"/>
        <c:majorTickMark val="out"/>
        <c:minorTickMark val="none"/>
        <c:tickLblPos val="nextTo"/>
        <c:crossAx val="377370080"/>
        <c:crosses val="autoZero"/>
        <c:crossBetween val="between"/>
        <c:majorUnit val="20"/>
      </c:valAx>
    </c:plotArea>
    <c:plotVisOnly val="1"/>
    <c:dispBlanksAs val="gap"/>
    <c:showDLblsOverMax val="0"/>
  </c:chart>
  <c:txPr>
    <a:bodyPr/>
    <a:lstStyle/>
    <a:p>
      <a:pPr>
        <a:defRPr sz="18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882981012508572"/>
          <c:y val="3.3251428132916434E-2"/>
          <c:w val="0.66039878461138302"/>
          <c:h val="0.88905873642362299"/>
        </c:manualLayout>
      </c:layout>
      <c:barChart>
        <c:barDir val="bar"/>
        <c:grouping val="clustered"/>
        <c:varyColors val="0"/>
        <c:ser>
          <c:idx val="0"/>
          <c:order val="0"/>
          <c:spPr>
            <a:solidFill>
              <a:srgbClr val="6DB33F"/>
            </a:solidFill>
            <a:ln>
              <a:noFill/>
            </a:ln>
            <a:effectLst/>
          </c:spPr>
          <c:invertIfNegative val="0"/>
          <c:dLbls>
            <c:dLbl>
              <c:idx val="0"/>
              <c:layout>
                <c:manualLayout>
                  <c:x val="-1.1959991487550542E-3"/>
                  <c:y val="5.3994084884227403E-3"/>
                </c:manualLayout>
              </c:layout>
              <c:spPr>
                <a:noFill/>
                <a:ln>
                  <a:noFill/>
                </a:ln>
              </c:spPr>
              <c:txPr>
                <a:bodyPr/>
                <a:lstStyle/>
                <a:p>
                  <a:pPr>
                    <a:defRPr sz="2400" b="1">
                      <a:solidFill>
                        <a:schemeClr val="tx1"/>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dLbl>
              <c:idx val="1"/>
              <c:layout>
                <c:manualLayout>
                  <c:x val="-1.1959991487550542E-3"/>
                  <c:y val="8.0991127326342591E-3"/>
                </c:manualLayout>
              </c:layout>
              <c:spPr>
                <a:noFill/>
                <a:ln>
                  <a:noFill/>
                </a:ln>
              </c:spPr>
              <c:txPr>
                <a:bodyPr/>
                <a:lstStyle/>
                <a:p>
                  <a:pPr>
                    <a:defRPr sz="2400" b="1">
                      <a:solidFill>
                        <a:schemeClr val="tx1"/>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dLbl>
              <c:idx val="2"/>
              <c:layout>
                <c:manualLayout>
                  <c:x val="-2.4316521245655105E-2"/>
                  <c:y val="-2.6997042442114196E-3"/>
                </c:manualLayout>
              </c:layout>
              <c:dLblPos val="outEnd"/>
              <c:showLegendKey val="0"/>
              <c:showVal val="1"/>
              <c:showCatName val="0"/>
              <c:showSerName val="0"/>
              <c:showPercent val="0"/>
              <c:showBubbleSize val="0"/>
              <c:extLst>
                <c:ext xmlns:c15="http://schemas.microsoft.com/office/drawing/2012/chart" uri="{CE6537A1-D6FC-4f65-9D91-7224C49458BB}"/>
              </c:extLst>
            </c:dLbl>
            <c:spPr>
              <a:noFill/>
              <a:ln>
                <a:noFill/>
              </a:ln>
            </c:spPr>
            <c:txPr>
              <a:bodyPr/>
              <a:lstStyle/>
              <a:p>
                <a:pPr>
                  <a:defRPr sz="2400" b="1">
                    <a:solidFill>
                      <a:schemeClr val="bg1"/>
                    </a:solidFill>
                    <a:latin typeface="Arial" pitchFamily="34" charset="0"/>
                    <a:cs typeface="Arial"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Sheet1!$A$1:$A$6</c:f>
              <c:strCache>
                <c:ptCount val="6"/>
                <c:pt idx="0">
                  <c:v>Word of mouth</c:v>
                </c:pt>
                <c:pt idx="1">
                  <c:v>Other</c:v>
                </c:pt>
                <c:pt idx="2">
                  <c:v>Newspaper</c:v>
                </c:pt>
                <c:pt idx="3">
                  <c:v>Radio</c:v>
                </c:pt>
                <c:pt idx="4">
                  <c:v>Internet</c:v>
                </c:pt>
                <c:pt idx="5">
                  <c:v>Television</c:v>
                </c:pt>
              </c:strCache>
            </c:strRef>
          </c:cat>
          <c:val>
            <c:numRef>
              <c:f>Sheet1!$B$1:$B$6</c:f>
              <c:numCache>
                <c:formatCode>General</c:formatCode>
                <c:ptCount val="6"/>
                <c:pt idx="0">
                  <c:v>2</c:v>
                </c:pt>
                <c:pt idx="1">
                  <c:v>2</c:v>
                </c:pt>
                <c:pt idx="2">
                  <c:v>3</c:v>
                </c:pt>
                <c:pt idx="3">
                  <c:v>5</c:v>
                </c:pt>
                <c:pt idx="4">
                  <c:v>5</c:v>
                </c:pt>
                <c:pt idx="5">
                  <c:v>82</c:v>
                </c:pt>
              </c:numCache>
            </c:numRef>
          </c:val>
        </c:ser>
        <c:dLbls>
          <c:showLegendKey val="0"/>
          <c:showVal val="0"/>
          <c:showCatName val="0"/>
          <c:showSerName val="0"/>
          <c:showPercent val="0"/>
          <c:showBubbleSize val="0"/>
        </c:dLbls>
        <c:gapWidth val="42"/>
        <c:axId val="377371256"/>
        <c:axId val="377371648"/>
      </c:barChart>
      <c:catAx>
        <c:axId val="377371256"/>
        <c:scaling>
          <c:orientation val="minMax"/>
        </c:scaling>
        <c:delete val="0"/>
        <c:axPos val="l"/>
        <c:numFmt formatCode="General" sourceLinked="1"/>
        <c:majorTickMark val="out"/>
        <c:minorTickMark val="none"/>
        <c:tickLblPos val="nextTo"/>
        <c:txPr>
          <a:bodyPr/>
          <a:lstStyle/>
          <a:p>
            <a:pPr>
              <a:defRPr sz="2000" b="1">
                <a:latin typeface="Arial" pitchFamily="34" charset="0"/>
                <a:cs typeface="Arial" pitchFamily="34" charset="0"/>
              </a:defRPr>
            </a:pPr>
            <a:endParaRPr lang="en-US"/>
          </a:p>
        </c:txPr>
        <c:crossAx val="377371648"/>
        <c:crosses val="autoZero"/>
        <c:auto val="1"/>
        <c:lblAlgn val="ctr"/>
        <c:lblOffset val="100"/>
        <c:noMultiLvlLbl val="0"/>
      </c:catAx>
      <c:valAx>
        <c:axId val="377371648"/>
        <c:scaling>
          <c:orientation val="minMax"/>
          <c:max val="100"/>
          <c:min val="0"/>
        </c:scaling>
        <c:delete val="0"/>
        <c:axPos val="b"/>
        <c:majorGridlines>
          <c:spPr>
            <a:ln>
              <a:solidFill>
                <a:schemeClr val="bg1">
                  <a:lumMod val="50000"/>
                  <a:alpha val="75000"/>
                </a:schemeClr>
              </a:solidFill>
              <a:prstDash val="dash"/>
            </a:ln>
          </c:spPr>
        </c:majorGridlines>
        <c:numFmt formatCode="General" sourceLinked="1"/>
        <c:majorTickMark val="out"/>
        <c:minorTickMark val="none"/>
        <c:tickLblPos val="nextTo"/>
        <c:spPr>
          <a:noFill/>
          <a:ln>
            <a:noFill/>
          </a:ln>
        </c:spPr>
        <c:txPr>
          <a:bodyPr/>
          <a:lstStyle/>
          <a:p>
            <a:pPr>
              <a:defRPr sz="1400">
                <a:solidFill>
                  <a:schemeClr val="tx1">
                    <a:lumMod val="75000"/>
                    <a:lumOff val="25000"/>
                  </a:schemeClr>
                </a:solidFill>
                <a:latin typeface="Arial" pitchFamily="34" charset="0"/>
                <a:cs typeface="Arial" pitchFamily="34" charset="0"/>
              </a:defRPr>
            </a:pPr>
            <a:endParaRPr lang="en-US"/>
          </a:p>
        </c:txPr>
        <c:crossAx val="377371256"/>
        <c:crosses val="autoZero"/>
        <c:crossBetween val="between"/>
        <c:majorUnit val="20"/>
      </c:valAx>
      <c:spPr>
        <a:noFill/>
        <a:ln w="25400">
          <a:noFill/>
        </a:ln>
      </c:spPr>
    </c:plotArea>
    <c:plotVisOnly val="1"/>
    <c:dispBlanksAs val="gap"/>
    <c:showDLblsOverMax val="0"/>
  </c:chart>
  <c:spPr>
    <a:noFill/>
    <a:ln>
      <a:noFill/>
    </a:ln>
  </c:spPr>
  <c:txPr>
    <a:bodyPr/>
    <a:lstStyle/>
    <a:p>
      <a:pPr>
        <a:defRPr sz="18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942535944068938E-2"/>
          <c:y val="4.1011587366471751E-2"/>
          <c:w val="0.93345864399693401"/>
          <c:h val="0.86000899905457906"/>
        </c:manualLayout>
      </c:layout>
      <c:barChart>
        <c:barDir val="col"/>
        <c:grouping val="clustered"/>
        <c:varyColors val="0"/>
        <c:ser>
          <c:idx val="0"/>
          <c:order val="0"/>
          <c:spPr>
            <a:solidFill>
              <a:srgbClr val="6DB33F"/>
            </a:solidFill>
            <a:ln>
              <a:noFill/>
            </a:ln>
            <a:effectLst/>
          </c:spPr>
          <c:invertIfNegative val="0"/>
          <c:dPt>
            <c:idx val="0"/>
            <c:invertIfNegative val="0"/>
            <c:bubble3D val="0"/>
            <c:spPr>
              <a:solidFill>
                <a:schemeClr val="tx1">
                  <a:lumMod val="65000"/>
                  <a:lumOff val="35000"/>
                </a:schemeClr>
              </a:solidFill>
              <a:ln>
                <a:noFill/>
              </a:ln>
              <a:effectLst/>
            </c:spPr>
          </c:dPt>
          <c:dPt>
            <c:idx val="1"/>
            <c:invertIfNegative val="0"/>
            <c:bubble3D val="0"/>
          </c:dPt>
          <c:dPt>
            <c:idx val="2"/>
            <c:invertIfNegative val="0"/>
            <c:bubble3D val="0"/>
          </c:dPt>
          <c:dPt>
            <c:idx val="3"/>
            <c:invertIfNegative val="0"/>
            <c:bubble3D val="0"/>
            <c:spPr>
              <a:solidFill>
                <a:schemeClr val="tx1">
                  <a:lumMod val="65000"/>
                  <a:lumOff val="35000"/>
                </a:schemeClr>
              </a:solidFill>
              <a:ln>
                <a:noFill/>
              </a:ln>
              <a:effectLst/>
            </c:spPr>
          </c:dPt>
          <c:dLbls>
            <c:dLbl>
              <c:idx val="0"/>
              <c:layout>
                <c:manualLayout>
                  <c:x val="-2.9498525073746312E-3"/>
                  <c:y val="1.090766909314575E-2"/>
                </c:manualLayout>
              </c:layout>
              <c:spPr/>
              <c:txPr>
                <a:bodyPr/>
                <a:lstStyle/>
                <a:p>
                  <a:pPr>
                    <a:defRPr sz="2400" b="1">
                      <a:solidFill>
                        <a:schemeClr val="tx1"/>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dLbl>
              <c:idx val="3"/>
              <c:layout>
                <c:manualLayout>
                  <c:x val="2.9498525073745232E-3"/>
                  <c:y val="1.090766909314575E-2"/>
                </c:manualLayout>
              </c:layout>
              <c:spPr/>
              <c:txPr>
                <a:bodyPr/>
                <a:lstStyle/>
                <a:p>
                  <a:pPr>
                    <a:defRPr sz="2400" b="1">
                      <a:solidFill>
                        <a:schemeClr val="tx1"/>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2400" b="1">
                    <a:solidFill>
                      <a:schemeClr val="bg1"/>
                    </a:solidFill>
                    <a:latin typeface="Arial" pitchFamily="34" charset="0"/>
                    <a:cs typeface="Arial"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Home phone only</c:v>
                </c:pt>
                <c:pt idx="1">
                  <c:v>Mobile phone only</c:v>
                </c:pt>
                <c:pt idx="2">
                  <c:v>Home and separate mobile phone</c:v>
                </c:pt>
                <c:pt idx="3">
                  <c:v>No phone</c:v>
                </c:pt>
              </c:strCache>
            </c:strRef>
          </c:cat>
          <c:val>
            <c:numRef>
              <c:f>Sheet1!$B$2:$B$5</c:f>
              <c:numCache>
                <c:formatCode>General</c:formatCode>
                <c:ptCount val="4"/>
                <c:pt idx="0">
                  <c:v>5</c:v>
                </c:pt>
                <c:pt idx="1">
                  <c:v>67</c:v>
                </c:pt>
                <c:pt idx="2">
                  <c:v>22</c:v>
                </c:pt>
                <c:pt idx="3">
                  <c:v>5</c:v>
                </c:pt>
              </c:numCache>
            </c:numRef>
          </c:val>
        </c:ser>
        <c:dLbls>
          <c:showLegendKey val="0"/>
          <c:showVal val="0"/>
          <c:showCatName val="0"/>
          <c:showSerName val="0"/>
          <c:showPercent val="0"/>
          <c:showBubbleSize val="0"/>
        </c:dLbls>
        <c:gapWidth val="36"/>
        <c:overlap val="-20"/>
        <c:axId val="377283992"/>
        <c:axId val="377284384"/>
      </c:barChart>
      <c:catAx>
        <c:axId val="377283992"/>
        <c:scaling>
          <c:orientation val="minMax"/>
        </c:scaling>
        <c:delete val="0"/>
        <c:axPos val="b"/>
        <c:numFmt formatCode="General" sourceLinked="1"/>
        <c:majorTickMark val="out"/>
        <c:minorTickMark val="none"/>
        <c:tickLblPos val="nextTo"/>
        <c:spPr>
          <a:noFill/>
          <a:ln>
            <a:noFill/>
          </a:ln>
        </c:spPr>
        <c:txPr>
          <a:bodyPr/>
          <a:lstStyle/>
          <a:p>
            <a:pPr>
              <a:defRPr sz="1200" b="1">
                <a:solidFill>
                  <a:schemeClr val="tx1"/>
                </a:solidFill>
                <a:latin typeface="Arial" pitchFamily="34" charset="0"/>
                <a:cs typeface="Arial" pitchFamily="34" charset="0"/>
              </a:defRPr>
            </a:pPr>
            <a:endParaRPr lang="en-US"/>
          </a:p>
        </c:txPr>
        <c:crossAx val="377284384"/>
        <c:crosses val="autoZero"/>
        <c:auto val="1"/>
        <c:lblAlgn val="ctr"/>
        <c:lblOffset val="100"/>
        <c:noMultiLvlLbl val="0"/>
      </c:catAx>
      <c:valAx>
        <c:axId val="377284384"/>
        <c:scaling>
          <c:orientation val="minMax"/>
          <c:max val="80"/>
          <c:min val="0"/>
        </c:scaling>
        <c:delete val="0"/>
        <c:axPos val="l"/>
        <c:majorGridlines>
          <c:spPr>
            <a:ln>
              <a:solidFill>
                <a:schemeClr val="bg1">
                  <a:lumMod val="50000"/>
                  <a:alpha val="75000"/>
                </a:schemeClr>
              </a:solidFill>
              <a:prstDash val="dash"/>
            </a:ln>
          </c:spPr>
        </c:majorGridlines>
        <c:numFmt formatCode="General" sourceLinked="1"/>
        <c:majorTickMark val="out"/>
        <c:minorTickMark val="none"/>
        <c:tickLblPos val="nextTo"/>
        <c:spPr>
          <a:ln>
            <a:noFill/>
          </a:ln>
        </c:spPr>
        <c:txPr>
          <a:bodyPr/>
          <a:lstStyle/>
          <a:p>
            <a:pPr>
              <a:defRPr sz="1400">
                <a:solidFill>
                  <a:schemeClr val="tx1">
                    <a:lumMod val="75000"/>
                    <a:lumOff val="25000"/>
                  </a:schemeClr>
                </a:solidFill>
                <a:latin typeface="Arial" pitchFamily="34" charset="0"/>
                <a:cs typeface="Arial" pitchFamily="34" charset="0"/>
              </a:defRPr>
            </a:pPr>
            <a:endParaRPr lang="en-US"/>
          </a:p>
        </c:txPr>
        <c:crossAx val="377283992"/>
        <c:crosses val="autoZero"/>
        <c:crossBetween val="between"/>
        <c:majorUnit val="20"/>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2565847032278864E-2"/>
          <c:y val="0.14781593273063093"/>
          <c:w val="0.9328645247469064"/>
          <c:h val="0.75865582774375451"/>
        </c:manualLayout>
      </c:layout>
      <c:barChart>
        <c:barDir val="col"/>
        <c:grouping val="stacked"/>
        <c:varyColors val="0"/>
        <c:ser>
          <c:idx val="0"/>
          <c:order val="0"/>
          <c:tx>
            <c:strRef>
              <c:f>Sheet1!$A$1</c:f>
              <c:strCache>
                <c:ptCount val="1"/>
                <c:pt idx="0">
                  <c:v> </c:v>
                </c:pt>
              </c:strCache>
            </c:strRef>
          </c:tx>
          <c:spPr>
            <a:solidFill>
              <a:srgbClr val="6DB33F"/>
            </a:solidFill>
            <a:ln>
              <a:noFill/>
            </a:ln>
          </c:spPr>
          <c:invertIfNegative val="0"/>
          <c:dPt>
            <c:idx val="1"/>
            <c:invertIfNegative val="0"/>
            <c:bubble3D val="0"/>
            <c:spPr>
              <a:solidFill>
                <a:schemeClr val="tx1">
                  <a:lumMod val="75000"/>
                  <a:lumOff val="25000"/>
                </a:schemeClr>
              </a:solidFill>
              <a:ln>
                <a:noFill/>
              </a:ln>
            </c:spPr>
          </c:dPt>
          <c:dLbls>
            <c:dLbl>
              <c:idx val="0"/>
              <c:layout>
                <c:manualLayout>
                  <c:x val="0"/>
                  <c:y val="-2.0512820512820516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2"/>
              <c:layout>
                <c:manualLayout>
                  <c:x val="1.4619883040935676E-3"/>
                  <c:y val="-1.5384615384615387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4"/>
              <c:layout>
                <c:manualLayout>
                  <c:x val="-5.8479532163742695E-3"/>
                  <c:y val="-2.0512820512820516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6"/>
              <c:layout>
                <c:manualLayout>
                  <c:x val="0"/>
                  <c:y val="-3.0769230769230774E-2"/>
                </c:manualLayout>
              </c:layout>
              <c:dLblPos val="ct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800" b="1">
                    <a:solidFill>
                      <a:schemeClr val="bg1"/>
                    </a:solidFill>
                    <a:latin typeface="Arial" pitchFamily="34" charset="0"/>
                    <a:cs typeface="Arial"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Sheet1!$A$2:$A$3</c:f>
              <c:numCache>
                <c:formatCode>General</c:formatCode>
                <c:ptCount val="2"/>
              </c:numCache>
            </c:numRef>
          </c:val>
        </c:ser>
        <c:ser>
          <c:idx val="1"/>
          <c:order val="1"/>
          <c:tx>
            <c:strRef>
              <c:f>Sheet1!$B$1</c:f>
              <c:strCache>
                <c:ptCount val="1"/>
                <c:pt idx="0">
                  <c:v>Right direction, strongly</c:v>
                </c:pt>
              </c:strCache>
            </c:strRef>
          </c:tx>
          <c:spPr>
            <a:solidFill>
              <a:srgbClr val="6DB33F"/>
            </a:solidFill>
            <a:ln>
              <a:noFill/>
            </a:ln>
          </c:spPr>
          <c:invertIfNegative val="0"/>
          <c:dLbls>
            <c:dLbl>
              <c:idx val="0"/>
              <c:layout>
                <c:manualLayout>
                  <c:x val="0"/>
                  <c:y val="2.499270924467775E-3"/>
                </c:manualLayout>
              </c:layout>
              <c:tx>
                <c:rich>
                  <a:bodyPr/>
                  <a:lstStyle/>
                  <a:p>
                    <a:r>
                      <a:rPr lang="en-US" dirty="0" smtClean="0"/>
                      <a:t>6%</a:t>
                    </a:r>
                    <a:endParaRPr lang="en-US" dirty="0"/>
                  </a:p>
                </c:rich>
              </c:tx>
              <c:dLblPos val="ctr"/>
              <c:showLegendKey val="0"/>
              <c:showVal val="1"/>
              <c:showCatName val="0"/>
              <c:showSerName val="0"/>
              <c:showPercent val="0"/>
              <c:showBubbleSize val="0"/>
              <c:extLst>
                <c:ext xmlns:c15="http://schemas.microsoft.com/office/drawing/2012/chart" uri="{CE6537A1-D6FC-4f65-9D91-7224C49458BB}"/>
              </c:extLst>
            </c:dLbl>
            <c:dLbl>
              <c:idx val="4"/>
              <c:layout>
                <c:manualLayout>
                  <c:x val="1.072112371201685E-16"/>
                  <c:y val="-5.7689598010774966E-2"/>
                </c:manualLayout>
              </c:layout>
              <c:spPr/>
              <c:txPr>
                <a:bodyPr/>
                <a:lstStyle/>
                <a:p>
                  <a:pPr>
                    <a:defRPr sz="2400" b="1">
                      <a:solidFill>
                        <a:schemeClr val="tx1"/>
                      </a:solidFill>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dLbl>
              <c:idx val="6"/>
              <c:layout>
                <c:manualLayout>
                  <c:x val="2.9238614909979435E-3"/>
                  <c:y val="-4.6388543537320984E-2"/>
                </c:manualLayout>
              </c:layout>
              <c:spPr/>
              <c:txPr>
                <a:bodyPr/>
                <a:lstStyle/>
                <a:p>
                  <a:pPr>
                    <a:defRPr sz="2400" b="1">
                      <a:solidFill>
                        <a:schemeClr val="tx1"/>
                      </a:solidFill>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dLbl>
              <c:idx val="8"/>
              <c:layout>
                <c:manualLayout>
                  <c:x val="-1.072112371201685E-16"/>
                  <c:y val="-3.6905189482893591E-2"/>
                </c:manualLayout>
              </c:layout>
              <c:spPr/>
              <c:txPr>
                <a:bodyPr/>
                <a:lstStyle/>
                <a:p>
                  <a:pPr>
                    <a:defRPr sz="2400" b="1">
                      <a:solidFill>
                        <a:schemeClr val="tx1"/>
                      </a:solidFill>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2400" b="1">
                    <a:solidFill>
                      <a:schemeClr val="bg1"/>
                    </a:solidFill>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Sheet1!$B$2:$B$3</c:f>
              <c:numCache>
                <c:formatCode>General</c:formatCode>
                <c:ptCount val="2"/>
                <c:pt idx="0">
                  <c:v>6</c:v>
                </c:pt>
              </c:numCache>
            </c:numRef>
          </c:val>
        </c:ser>
        <c:ser>
          <c:idx val="2"/>
          <c:order val="2"/>
          <c:tx>
            <c:strRef>
              <c:f>Sheet1!$C$1</c:f>
              <c:strCache>
                <c:ptCount val="1"/>
                <c:pt idx="0">
                  <c:v>Right direction, somewhat</c:v>
                </c:pt>
              </c:strCache>
            </c:strRef>
          </c:tx>
          <c:spPr>
            <a:solidFill>
              <a:srgbClr val="9FD17D"/>
            </a:solidFill>
          </c:spPr>
          <c:invertIfNegative val="0"/>
          <c:dLbls>
            <c:dLbl>
              <c:idx val="0"/>
              <c:layout>
                <c:manualLayout>
                  <c:x val="2.9239766081871356E-3"/>
                  <c:y val="-0.33305889395404542"/>
                </c:manualLayout>
              </c:layout>
              <c:tx>
                <c:rich>
                  <a:bodyPr/>
                  <a:lstStyle/>
                  <a:p>
                    <a:pPr>
                      <a:defRPr sz="2400" b="1">
                        <a:solidFill>
                          <a:schemeClr val="tx1"/>
                        </a:solidFill>
                        <a:latin typeface="+mn-lt"/>
                        <a:cs typeface="Arial" pitchFamily="34" charset="0"/>
                      </a:defRPr>
                    </a:pPr>
                    <a:r>
                      <a:rPr lang="en-US" sz="2400" dirty="0" smtClean="0">
                        <a:solidFill>
                          <a:schemeClr val="tx1"/>
                        </a:solidFill>
                        <a:latin typeface="+mn-lt"/>
                      </a:rPr>
                      <a:t>51 % </a:t>
                    </a:r>
                    <a:endParaRPr lang="en-US" dirty="0">
                      <a:solidFill>
                        <a:schemeClr val="tx1"/>
                      </a:solidFill>
                    </a:endParaRPr>
                  </a:p>
                </c:rich>
              </c:tx>
              <c:spPr/>
              <c:dLblPos val="ctr"/>
              <c:showLegendKey val="0"/>
              <c:showVal val="1"/>
              <c:showCatName val="0"/>
              <c:showSerName val="0"/>
              <c:showPercent val="0"/>
              <c:showBubbleSize val="0"/>
              <c:extLst>
                <c:ext xmlns:c15="http://schemas.microsoft.com/office/drawing/2012/chart" uri="{CE6537A1-D6FC-4f65-9D91-7224C49458BB}"/>
              </c:extLst>
            </c:dLbl>
            <c:dLbl>
              <c:idx val="1"/>
              <c:layout>
                <c:manualLayout>
                  <c:x val="-4.3859649122807015E-3"/>
                  <c:y val="-7.9888956188168807E-3"/>
                </c:manualLayout>
              </c:layout>
              <c:dLblPos val="ctr"/>
              <c:showLegendKey val="0"/>
              <c:showVal val="1"/>
              <c:showCatName val="0"/>
              <c:showSerName val="0"/>
              <c:showPercent val="0"/>
              <c:showBubbleSize val="0"/>
              <c:extLst>
                <c:ext xmlns:c15="http://schemas.microsoft.com/office/drawing/2012/chart" uri="{CE6537A1-D6FC-4f65-9D91-7224C49458BB}"/>
              </c:extLst>
            </c:dLbl>
            <c:dLbl>
              <c:idx val="2"/>
              <c:layout>
                <c:manualLayout>
                  <c:x val="0"/>
                  <c:y val="-0.16832320302067497"/>
                </c:manualLayout>
              </c:layout>
              <c:tx>
                <c:rich>
                  <a:bodyPr/>
                  <a:lstStyle/>
                  <a:p>
                    <a:pPr>
                      <a:defRPr sz="2400" b="1">
                        <a:solidFill>
                          <a:schemeClr val="tx1"/>
                        </a:solidFill>
                        <a:latin typeface="+mn-lt"/>
                        <a:cs typeface="Arial" pitchFamily="34" charset="0"/>
                      </a:defRPr>
                    </a:pPr>
                    <a:r>
                      <a:rPr lang="en-US" sz="2400" dirty="0" smtClean="0">
                        <a:solidFill>
                          <a:schemeClr val="tx1"/>
                        </a:solidFill>
                        <a:latin typeface="+mn-lt"/>
                      </a:rPr>
                      <a:t>40</a:t>
                    </a:r>
                    <a:endParaRPr lang="en-US" dirty="0">
                      <a:solidFill>
                        <a:schemeClr val="tx1"/>
                      </a:solidFill>
                    </a:endParaRPr>
                  </a:p>
                </c:rich>
              </c:tx>
              <c:spPr/>
              <c:dLblPos val="ctr"/>
              <c:showLegendKey val="0"/>
              <c:showVal val="1"/>
              <c:showCatName val="0"/>
              <c:showSerName val="0"/>
              <c:showPercent val="0"/>
              <c:showBubbleSize val="0"/>
              <c:extLst>
                <c:ext xmlns:c15="http://schemas.microsoft.com/office/drawing/2012/chart" uri="{CE6537A1-D6FC-4f65-9D91-7224C49458BB}"/>
              </c:extLst>
            </c:dLbl>
            <c:dLbl>
              <c:idx val="3"/>
              <c:layout>
                <c:manualLayout>
                  <c:x val="0"/>
                  <c:y val="-6.5719765798505966E-3"/>
                </c:manualLayout>
              </c:layout>
              <c:dLblPos val="ctr"/>
              <c:showLegendKey val="0"/>
              <c:showVal val="1"/>
              <c:showCatName val="0"/>
              <c:showSerName val="0"/>
              <c:showPercent val="0"/>
              <c:showBubbleSize val="0"/>
              <c:extLst>
                <c:ext xmlns:c15="http://schemas.microsoft.com/office/drawing/2012/chart" uri="{CE6537A1-D6FC-4f65-9D91-7224C49458BB}"/>
              </c:extLst>
            </c:dLbl>
            <c:dLbl>
              <c:idx val="4"/>
              <c:layout>
                <c:manualLayout>
                  <c:x val="-2.9239766081871356E-3"/>
                  <c:y val="-0.3587666344338537"/>
                </c:manualLayout>
              </c:layout>
              <c:tx>
                <c:rich>
                  <a:bodyPr/>
                  <a:lstStyle/>
                  <a:p>
                    <a:pPr>
                      <a:defRPr sz="2400" b="1">
                        <a:solidFill>
                          <a:schemeClr val="tx1"/>
                        </a:solidFill>
                        <a:latin typeface="+mn-lt"/>
                        <a:cs typeface="Arial" pitchFamily="34" charset="0"/>
                      </a:defRPr>
                    </a:pPr>
                    <a:r>
                      <a:rPr lang="en-US" sz="2400" dirty="0" smtClean="0">
                        <a:solidFill>
                          <a:schemeClr val="tx1"/>
                        </a:solidFill>
                        <a:latin typeface="+mn-lt"/>
                      </a:rPr>
                      <a:t>70</a:t>
                    </a:r>
                    <a:endParaRPr lang="en-US" dirty="0">
                      <a:solidFill>
                        <a:schemeClr val="tx1"/>
                      </a:solidFill>
                    </a:endParaRPr>
                  </a:p>
                </c:rich>
              </c:tx>
              <c:spPr/>
              <c:dLblPos val="ctr"/>
              <c:showLegendKey val="0"/>
              <c:showVal val="1"/>
              <c:showCatName val="0"/>
              <c:showSerName val="0"/>
              <c:showPercent val="0"/>
              <c:showBubbleSize val="0"/>
              <c:extLst>
                <c:ext xmlns:c15="http://schemas.microsoft.com/office/drawing/2012/chart" uri="{CE6537A1-D6FC-4f65-9D91-7224C49458BB}"/>
              </c:extLst>
            </c:dLbl>
            <c:dLbl>
              <c:idx val="5"/>
              <c:layout>
                <c:manualLayout>
                  <c:x val="-1.4619883040935676E-3"/>
                  <c:y val="-2.1603472642842726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6"/>
              <c:layout>
                <c:manualLayout>
                  <c:x val="-1.0233918128654967E-2"/>
                  <c:y val="-0.228677763963715"/>
                </c:manualLayout>
              </c:layout>
              <c:tx>
                <c:rich>
                  <a:bodyPr/>
                  <a:lstStyle/>
                  <a:p>
                    <a:pPr>
                      <a:defRPr sz="2400" b="1">
                        <a:solidFill>
                          <a:schemeClr val="tx1"/>
                        </a:solidFill>
                        <a:latin typeface="+mn-lt"/>
                        <a:cs typeface="Arial" pitchFamily="34" charset="0"/>
                      </a:defRPr>
                    </a:pPr>
                    <a:r>
                      <a:rPr lang="en-US" sz="2400" dirty="0" smtClean="0">
                        <a:solidFill>
                          <a:schemeClr val="tx1"/>
                        </a:solidFill>
                        <a:latin typeface="+mn-lt"/>
                      </a:rPr>
                      <a:t>38</a:t>
                    </a:r>
                    <a:endParaRPr lang="en-US" dirty="0">
                      <a:solidFill>
                        <a:schemeClr val="tx1"/>
                      </a:solidFill>
                    </a:endParaRPr>
                  </a:p>
                </c:rich>
              </c:tx>
              <c:spPr/>
              <c:dLblPos val="ctr"/>
              <c:showLegendKey val="0"/>
              <c:showVal val="1"/>
              <c:showCatName val="0"/>
              <c:showSerName val="0"/>
              <c:showPercent val="0"/>
              <c:showBubbleSize val="0"/>
              <c:extLst>
                <c:ext xmlns:c15="http://schemas.microsoft.com/office/drawing/2012/chart" uri="{CE6537A1-D6FC-4f65-9D91-7224C49458BB}"/>
              </c:extLst>
            </c:dLbl>
            <c:dLbl>
              <c:idx val="8"/>
              <c:layout>
                <c:manualLayout>
                  <c:x val="0"/>
                  <c:y val="-0.22548901782014091"/>
                </c:manualLayout>
              </c:layout>
              <c:tx>
                <c:rich>
                  <a:bodyPr/>
                  <a:lstStyle/>
                  <a:p>
                    <a:pPr>
                      <a:defRPr sz="2400" b="1">
                        <a:solidFill>
                          <a:schemeClr val="tx1"/>
                        </a:solidFill>
                        <a:latin typeface="+mn-lt"/>
                        <a:cs typeface="Arial" pitchFamily="34" charset="0"/>
                      </a:defRPr>
                    </a:pPr>
                    <a:r>
                      <a:rPr lang="en-US" sz="2400" dirty="0" smtClean="0">
                        <a:solidFill>
                          <a:schemeClr val="tx1"/>
                        </a:solidFill>
                        <a:latin typeface="+mn-lt"/>
                      </a:rPr>
                      <a:t>38</a:t>
                    </a:r>
                    <a:endParaRPr lang="en-US" dirty="0">
                      <a:solidFill>
                        <a:schemeClr val="tx1"/>
                      </a:solidFill>
                    </a:endParaRPr>
                  </a:p>
                </c:rich>
              </c:tx>
              <c:spPr/>
              <c:dLblPos val="ct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2400" b="1">
                    <a:solidFill>
                      <a:schemeClr val="bg1"/>
                    </a:solidFill>
                    <a:latin typeface="+mn-lt"/>
                    <a:cs typeface="Arial"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Sheet1!$C$2:$C$3</c:f>
              <c:numCache>
                <c:formatCode>General</c:formatCode>
                <c:ptCount val="2"/>
                <c:pt idx="0">
                  <c:v>46</c:v>
                </c:pt>
              </c:numCache>
            </c:numRef>
          </c:val>
        </c:ser>
        <c:ser>
          <c:idx val="3"/>
          <c:order val="3"/>
          <c:tx>
            <c:strRef>
              <c:f>Sheet1!$D$1</c:f>
              <c:strCache>
                <c:ptCount val="1"/>
                <c:pt idx="0">
                  <c:v>Wrong direction, strongly</c:v>
                </c:pt>
              </c:strCache>
            </c:strRef>
          </c:tx>
          <c:spPr>
            <a:solidFill>
              <a:schemeClr val="tx1">
                <a:lumMod val="65000"/>
                <a:lumOff val="35000"/>
              </a:schemeClr>
            </a:solidFill>
          </c:spPr>
          <c:invertIfNegative val="0"/>
          <c:dLbls>
            <c:dLbl>
              <c:idx val="1"/>
              <c:layout>
                <c:manualLayout>
                  <c:x val="-2.9239766081871617E-3"/>
                  <c:y val="5.0831146106736676E-3"/>
                </c:manualLayout>
              </c:layout>
              <c:tx>
                <c:rich>
                  <a:bodyPr/>
                  <a:lstStyle/>
                  <a:p>
                    <a:fld id="{2032AFCA-0709-4BD8-8ED7-25A0D8F176F2}" type="VALUE">
                      <a:rPr lang="en-US" smtClean="0"/>
                      <a:pPr/>
                      <a:t>[VALUE]</a:t>
                    </a:fld>
                    <a:r>
                      <a:rPr lang="en-US" dirty="0" smtClean="0"/>
                      <a:t>%</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Lst>
            </c:dLbl>
            <c:dLbl>
              <c:idx val="3"/>
              <c:layout>
                <c:manualLayout>
                  <c:x val="0"/>
                  <c:y val="-2.3076923076923179E-2"/>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1.4619883040935676E-3"/>
                  <c:y val="2.5192245706129918E-3"/>
                </c:manualLayout>
              </c:layout>
              <c:showLegendKey val="0"/>
              <c:showVal val="1"/>
              <c:showCatName val="0"/>
              <c:showSerName val="0"/>
              <c:showPercent val="0"/>
              <c:showBubbleSize val="0"/>
              <c:extLst>
                <c:ext xmlns:c15="http://schemas.microsoft.com/office/drawing/2012/chart" uri="{CE6537A1-D6FC-4f65-9D91-7224C49458BB}"/>
              </c:extLst>
            </c:dLbl>
            <c:dLbl>
              <c:idx val="7"/>
              <c:layout>
                <c:manualLayout>
                  <c:x val="8.7718147073721029E-3"/>
                  <c:y val="3.5987935718561504E-3"/>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2400"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Sheet1!$D$2:$D$3</c:f>
              <c:numCache>
                <c:formatCode>General</c:formatCode>
                <c:ptCount val="2"/>
                <c:pt idx="1">
                  <c:v>16</c:v>
                </c:pt>
              </c:numCache>
            </c:numRef>
          </c:val>
        </c:ser>
        <c:ser>
          <c:idx val="4"/>
          <c:order val="4"/>
          <c:tx>
            <c:strRef>
              <c:f>Sheet1!$E$1</c:f>
              <c:strCache>
                <c:ptCount val="1"/>
                <c:pt idx="0">
                  <c:v>Wrong direction, somewhat</c:v>
                </c:pt>
              </c:strCache>
            </c:strRef>
          </c:tx>
          <c:spPr>
            <a:solidFill>
              <a:schemeClr val="bg1">
                <a:lumMod val="50000"/>
              </a:schemeClr>
            </a:solidFill>
          </c:spPr>
          <c:invertIfNegative val="0"/>
          <c:dLbls>
            <c:dLbl>
              <c:idx val="1"/>
              <c:layout>
                <c:manualLayout>
                  <c:x val="1.4619883040936745E-3"/>
                  <c:y val="-0.18128654970760236"/>
                </c:manualLayout>
              </c:layout>
              <c:tx>
                <c:rich>
                  <a:bodyPr/>
                  <a:lstStyle/>
                  <a:p>
                    <a:r>
                      <a:rPr lang="en-US" dirty="0" smtClean="0"/>
                      <a:t>38%</a:t>
                    </a:r>
                    <a:endParaRPr lang="en-US" dirty="0"/>
                  </a:p>
                </c:rich>
              </c:tx>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24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Sheet1!$E$2:$E$3</c:f>
              <c:numCache>
                <c:formatCode>General</c:formatCode>
                <c:ptCount val="2"/>
                <c:pt idx="1">
                  <c:v>22</c:v>
                </c:pt>
              </c:numCache>
            </c:numRef>
          </c:val>
        </c:ser>
        <c:dLbls>
          <c:showLegendKey val="0"/>
          <c:showVal val="0"/>
          <c:showCatName val="0"/>
          <c:showSerName val="0"/>
          <c:showPercent val="0"/>
          <c:showBubbleSize val="0"/>
        </c:dLbls>
        <c:gapWidth val="28"/>
        <c:overlap val="100"/>
        <c:axId val="217013448"/>
        <c:axId val="217013840"/>
      </c:barChart>
      <c:catAx>
        <c:axId val="217013448"/>
        <c:scaling>
          <c:orientation val="minMax"/>
        </c:scaling>
        <c:delete val="1"/>
        <c:axPos val="b"/>
        <c:numFmt formatCode="General" sourceLinked="1"/>
        <c:majorTickMark val="out"/>
        <c:minorTickMark val="none"/>
        <c:tickLblPos val="none"/>
        <c:crossAx val="217013840"/>
        <c:crosses val="autoZero"/>
        <c:auto val="1"/>
        <c:lblAlgn val="ctr"/>
        <c:lblOffset val="100"/>
        <c:noMultiLvlLbl val="0"/>
      </c:catAx>
      <c:valAx>
        <c:axId val="217013840"/>
        <c:scaling>
          <c:orientation val="minMax"/>
          <c:max val="60"/>
        </c:scaling>
        <c:delete val="0"/>
        <c:axPos val="l"/>
        <c:majorGridlines>
          <c:spPr>
            <a:ln>
              <a:solidFill>
                <a:schemeClr val="bg1">
                  <a:lumMod val="50000"/>
                  <a:alpha val="75000"/>
                </a:schemeClr>
              </a:solidFill>
              <a:prstDash val="dash"/>
            </a:ln>
          </c:spPr>
        </c:majorGridlines>
        <c:numFmt formatCode="General" sourceLinked="1"/>
        <c:majorTickMark val="out"/>
        <c:minorTickMark val="none"/>
        <c:tickLblPos val="nextTo"/>
        <c:spPr>
          <a:noFill/>
          <a:ln>
            <a:noFill/>
          </a:ln>
        </c:spPr>
        <c:txPr>
          <a:bodyPr/>
          <a:lstStyle/>
          <a:p>
            <a:pPr>
              <a:defRPr sz="1400">
                <a:solidFill>
                  <a:schemeClr val="tx1">
                    <a:lumMod val="75000"/>
                    <a:lumOff val="25000"/>
                  </a:schemeClr>
                </a:solidFill>
                <a:latin typeface="Arial" pitchFamily="34" charset="0"/>
                <a:cs typeface="Arial" pitchFamily="34" charset="0"/>
              </a:defRPr>
            </a:pPr>
            <a:endParaRPr lang="en-US"/>
          </a:p>
        </c:txPr>
        <c:crossAx val="217013448"/>
        <c:crosses val="autoZero"/>
        <c:crossBetween val="between"/>
        <c:majorUnit val="20"/>
      </c:valAx>
    </c:plotArea>
    <c:legend>
      <c:legendPos val="t"/>
      <c:legendEntry>
        <c:idx val="0"/>
        <c:delete val="1"/>
      </c:legendEntry>
      <c:layout>
        <c:manualLayout>
          <c:xMode val="edge"/>
          <c:yMode val="edge"/>
          <c:x val="0.16666666666666666"/>
          <c:y val="0"/>
          <c:w val="0.61394092185845195"/>
          <c:h val="0.13418842381544416"/>
        </c:manualLayout>
      </c:layout>
      <c:overlay val="0"/>
      <c:spPr>
        <a:noFill/>
        <a:ln>
          <a:noFill/>
        </a:ln>
      </c:spPr>
      <c:txPr>
        <a:bodyPr/>
        <a:lstStyle/>
        <a:p>
          <a:pPr>
            <a:defRPr sz="1600" b="0">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52253233548509148"/>
          <c:y val="6.5647879063453457E-2"/>
          <c:w val="0.4261645503771489"/>
          <c:h val="0.8566622854930861"/>
        </c:manualLayout>
      </c:layout>
      <c:barChart>
        <c:barDir val="bar"/>
        <c:grouping val="clustered"/>
        <c:varyColors val="0"/>
        <c:ser>
          <c:idx val="0"/>
          <c:order val="0"/>
          <c:spPr>
            <a:solidFill>
              <a:schemeClr val="bg1">
                <a:lumMod val="50000"/>
              </a:schemeClr>
            </a:solidFill>
            <a:ln>
              <a:noFill/>
            </a:ln>
            <a:effectLst/>
          </c:spPr>
          <c:invertIfNegative val="0"/>
          <c:dLbls>
            <c:dLbl>
              <c:idx val="0"/>
              <c:layout>
                <c:manualLayout>
                  <c:x val="-9.296185949729259E-3"/>
                  <c:y val="-9.8988012103122681E-17"/>
                </c:manualLayout>
              </c:layout>
              <c:spPr>
                <a:noFill/>
                <a:ln>
                  <a:noFill/>
                </a:ln>
              </c:spPr>
              <c:txPr>
                <a:bodyPr/>
                <a:lstStyle/>
                <a:p>
                  <a:pPr>
                    <a:defRPr sz="2000" b="1">
                      <a:solidFill>
                        <a:schemeClr val="tx1"/>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dLbl>
              <c:idx val="1"/>
              <c:layout>
                <c:manualLayout>
                  <c:x val="-9.296185949729259E-3"/>
                  <c:y val="0"/>
                </c:manualLayout>
              </c:layout>
              <c:spPr>
                <a:noFill/>
                <a:ln>
                  <a:noFill/>
                </a:ln>
              </c:spPr>
              <c:txPr>
                <a:bodyPr/>
                <a:lstStyle/>
                <a:p>
                  <a:pPr>
                    <a:defRPr sz="2000" b="1">
                      <a:solidFill>
                        <a:schemeClr val="tx1"/>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spPr>
              <a:noFill/>
              <a:ln>
                <a:noFill/>
              </a:ln>
            </c:spPr>
            <c:txPr>
              <a:bodyPr/>
              <a:lstStyle/>
              <a:p>
                <a:pPr>
                  <a:defRPr sz="2000" b="1">
                    <a:solidFill>
                      <a:schemeClr val="bg1"/>
                    </a:solidFill>
                    <a:latin typeface="Arial" pitchFamily="34" charset="0"/>
                    <a:cs typeface="Arial"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Sheet1!$A$1:$A$10</c:f>
              <c:strCache>
                <c:ptCount val="10"/>
                <c:pt idx="0">
                  <c:v>Lack of renewable energy use</c:v>
                </c:pt>
                <c:pt idx="1">
                  <c:v>The public's lack of energy-saving efforts</c:v>
                </c:pt>
                <c:pt idx="2">
                  <c:v>Neighbor countries' involve in energy affairs</c:v>
                </c:pt>
                <c:pt idx="3">
                  <c:v>Privatization of Kosovo's energy companies</c:v>
                </c:pt>
                <c:pt idx="4">
                  <c:v>Reliability of electricity supply</c:v>
                </c:pt>
                <c:pt idx="5">
                  <c:v>The stealing of electricity by the public</c:v>
                </c:pt>
                <c:pt idx="6">
                  <c:v>Air pollution caused by using coal</c:v>
                </c:pt>
                <c:pt idx="7">
                  <c:v>The digital electricity meters</c:v>
                </c:pt>
                <c:pt idx="8">
                  <c:v> Corruption within the energy sector</c:v>
                </c:pt>
                <c:pt idx="9">
                  <c:v>High energy prices</c:v>
                </c:pt>
              </c:strCache>
            </c:strRef>
          </c:cat>
          <c:val>
            <c:numRef>
              <c:f>Sheet1!$B$1:$B$10</c:f>
              <c:numCache>
                <c:formatCode>General</c:formatCode>
                <c:ptCount val="10"/>
                <c:pt idx="0">
                  <c:v>3</c:v>
                </c:pt>
                <c:pt idx="1">
                  <c:v>3</c:v>
                </c:pt>
                <c:pt idx="2">
                  <c:v>11</c:v>
                </c:pt>
                <c:pt idx="3">
                  <c:v>13</c:v>
                </c:pt>
                <c:pt idx="4">
                  <c:v>16</c:v>
                </c:pt>
                <c:pt idx="5">
                  <c:v>16</c:v>
                </c:pt>
                <c:pt idx="6">
                  <c:v>22</c:v>
                </c:pt>
                <c:pt idx="7">
                  <c:v>22</c:v>
                </c:pt>
                <c:pt idx="8">
                  <c:v>25</c:v>
                </c:pt>
                <c:pt idx="9">
                  <c:v>56</c:v>
                </c:pt>
              </c:numCache>
            </c:numRef>
          </c:val>
        </c:ser>
        <c:dLbls>
          <c:showLegendKey val="0"/>
          <c:showVal val="0"/>
          <c:showCatName val="0"/>
          <c:showSerName val="0"/>
          <c:showPercent val="0"/>
          <c:showBubbleSize val="0"/>
        </c:dLbls>
        <c:gapWidth val="42"/>
        <c:axId val="217015016"/>
        <c:axId val="376003872"/>
      </c:barChart>
      <c:catAx>
        <c:axId val="217015016"/>
        <c:scaling>
          <c:orientation val="minMax"/>
        </c:scaling>
        <c:delete val="0"/>
        <c:axPos val="l"/>
        <c:numFmt formatCode="General" sourceLinked="1"/>
        <c:majorTickMark val="out"/>
        <c:minorTickMark val="none"/>
        <c:tickLblPos val="nextTo"/>
        <c:txPr>
          <a:bodyPr/>
          <a:lstStyle/>
          <a:p>
            <a:pPr>
              <a:defRPr sz="1400" b="1">
                <a:latin typeface="Arial" pitchFamily="34" charset="0"/>
                <a:cs typeface="Arial" pitchFamily="34" charset="0"/>
              </a:defRPr>
            </a:pPr>
            <a:endParaRPr lang="en-US"/>
          </a:p>
        </c:txPr>
        <c:crossAx val="376003872"/>
        <c:crosses val="autoZero"/>
        <c:auto val="1"/>
        <c:lblAlgn val="ctr"/>
        <c:lblOffset val="100"/>
        <c:noMultiLvlLbl val="0"/>
      </c:catAx>
      <c:valAx>
        <c:axId val="376003872"/>
        <c:scaling>
          <c:orientation val="minMax"/>
          <c:max val="60"/>
          <c:min val="0"/>
        </c:scaling>
        <c:delete val="0"/>
        <c:axPos val="b"/>
        <c:majorGridlines>
          <c:spPr>
            <a:ln>
              <a:solidFill>
                <a:schemeClr val="bg1">
                  <a:lumMod val="50000"/>
                  <a:alpha val="75000"/>
                </a:schemeClr>
              </a:solidFill>
              <a:prstDash val="dash"/>
            </a:ln>
          </c:spPr>
        </c:majorGridlines>
        <c:numFmt formatCode="General" sourceLinked="1"/>
        <c:majorTickMark val="out"/>
        <c:minorTickMark val="none"/>
        <c:tickLblPos val="nextTo"/>
        <c:spPr>
          <a:noFill/>
          <a:ln>
            <a:noFill/>
          </a:ln>
        </c:spPr>
        <c:txPr>
          <a:bodyPr/>
          <a:lstStyle/>
          <a:p>
            <a:pPr>
              <a:defRPr sz="1400">
                <a:solidFill>
                  <a:schemeClr val="tx1">
                    <a:lumMod val="75000"/>
                    <a:lumOff val="25000"/>
                  </a:schemeClr>
                </a:solidFill>
                <a:latin typeface="Arial" pitchFamily="34" charset="0"/>
                <a:cs typeface="Arial" pitchFamily="34" charset="0"/>
              </a:defRPr>
            </a:pPr>
            <a:endParaRPr lang="en-US"/>
          </a:p>
        </c:txPr>
        <c:crossAx val="217015016"/>
        <c:crosses val="autoZero"/>
        <c:crossBetween val="between"/>
        <c:majorUnit val="20"/>
      </c:valAx>
      <c:spPr>
        <a:noFill/>
        <a:ln w="25400">
          <a:noFill/>
        </a:ln>
      </c:spPr>
    </c:plotArea>
    <c:plotVisOnly val="1"/>
    <c:dispBlanksAs val="gap"/>
    <c:showDLblsOverMax val="0"/>
  </c:chart>
  <c:spPr>
    <a:noFill/>
    <a:ln>
      <a:noFill/>
    </a:ln>
  </c:spPr>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2565847032278864E-2"/>
          <c:y val="0.14781593273063093"/>
          <c:w val="0.9328645247469064"/>
          <c:h val="0.69144907289814606"/>
        </c:manualLayout>
      </c:layout>
      <c:barChart>
        <c:barDir val="col"/>
        <c:grouping val="stacked"/>
        <c:varyColors val="0"/>
        <c:ser>
          <c:idx val="0"/>
          <c:order val="0"/>
          <c:tx>
            <c:strRef>
              <c:f>Sheet1!$B$1</c:f>
              <c:strCache>
                <c:ptCount val="1"/>
                <c:pt idx="0">
                  <c:v>Column1</c:v>
                </c:pt>
              </c:strCache>
            </c:strRef>
          </c:tx>
          <c:spPr>
            <a:solidFill>
              <a:srgbClr val="6DB33F"/>
            </a:solidFill>
            <a:ln>
              <a:noFill/>
            </a:ln>
          </c:spPr>
          <c:invertIfNegative val="0"/>
          <c:dPt>
            <c:idx val="1"/>
            <c:invertIfNegative val="0"/>
            <c:bubble3D val="0"/>
            <c:spPr>
              <a:solidFill>
                <a:schemeClr val="tx1">
                  <a:lumMod val="75000"/>
                  <a:lumOff val="25000"/>
                </a:schemeClr>
              </a:solidFill>
              <a:ln>
                <a:noFill/>
              </a:ln>
            </c:spPr>
          </c:dPt>
          <c:dLbls>
            <c:dLbl>
              <c:idx val="0"/>
              <c:layout>
                <c:manualLayout>
                  <c:x val="0"/>
                  <c:y val="-2.0512820512820516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2"/>
              <c:layout>
                <c:manualLayout>
                  <c:x val="1.4619883040935676E-3"/>
                  <c:y val="-1.5384615384615387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4"/>
              <c:layout>
                <c:manualLayout>
                  <c:x val="-5.8479532163742695E-3"/>
                  <c:y val="-2.0512820512820516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6"/>
              <c:layout>
                <c:manualLayout>
                  <c:x val="0"/>
                  <c:y val="-3.0769230769230774E-2"/>
                </c:manualLayout>
              </c:layout>
              <c:dLblPos val="ctr"/>
              <c:showLegendKey val="0"/>
              <c:showVal val="1"/>
              <c:showCatName val="0"/>
              <c:showSerName val="0"/>
              <c:showPercent val="0"/>
              <c:showBubbleSize val="0"/>
              <c:extLst>
                <c:ext xmlns:c15="http://schemas.microsoft.com/office/drawing/2012/chart" uri="{CE6537A1-D6FC-4f65-9D91-7224C49458BB}"/>
              </c:extLst>
            </c:dLbl>
            <c:spPr>
              <a:noFill/>
              <a:ln>
                <a:noFill/>
              </a:ln>
              <a:effectLst/>
            </c:sp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Better</c:v>
                </c:pt>
                <c:pt idx="1">
                  <c:v>Worse</c:v>
                </c:pt>
              </c:strCache>
            </c:strRef>
          </c:cat>
          <c:val>
            <c:numRef>
              <c:f>Sheet1!$B$2:$B$3</c:f>
              <c:numCache>
                <c:formatCode>General</c:formatCode>
                <c:ptCount val="2"/>
              </c:numCache>
            </c:numRef>
          </c:val>
        </c:ser>
        <c:ser>
          <c:idx val="1"/>
          <c:order val="1"/>
          <c:tx>
            <c:strRef>
              <c:f>Sheet1!$C$1</c:f>
              <c:strCache>
                <c:ptCount val="1"/>
                <c:pt idx="0">
                  <c:v>Much better</c:v>
                </c:pt>
              </c:strCache>
            </c:strRef>
          </c:tx>
          <c:spPr>
            <a:solidFill>
              <a:srgbClr val="6DB33F"/>
            </a:solidFill>
            <a:ln>
              <a:noFill/>
            </a:ln>
          </c:spPr>
          <c:invertIfNegative val="0"/>
          <c:dLbls>
            <c:dLbl>
              <c:idx val="0"/>
              <c:layout>
                <c:manualLayout>
                  <c:x val="0"/>
                  <c:y val="2.499270924467775E-3"/>
                </c:manualLayout>
              </c:layout>
              <c:tx>
                <c:rich>
                  <a:bodyPr/>
                  <a:lstStyle/>
                  <a:p>
                    <a:fld id="{2772568A-C929-4409-8D34-0AA5B55C7EBE}" type="VALUE">
                      <a:rPr lang="en-US" smtClean="0"/>
                      <a:pPr/>
                      <a:t>[VALUE]</a:t>
                    </a:fld>
                    <a:r>
                      <a:rPr lang="en-US" dirty="0" smtClean="0"/>
                      <a:t>%</a:t>
                    </a:r>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Lst>
            </c:dLbl>
            <c:spPr>
              <a:noFill/>
              <a:ln>
                <a:noFill/>
              </a:ln>
              <a:effectLst/>
            </c:spPr>
            <c:txPr>
              <a:bodyPr/>
              <a:lstStyle/>
              <a:p>
                <a:pPr>
                  <a:defRPr sz="2400" b="1">
                    <a:solidFill>
                      <a:schemeClr val="bg1"/>
                    </a:solidFill>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Better</c:v>
                </c:pt>
                <c:pt idx="1">
                  <c:v>Worse</c:v>
                </c:pt>
              </c:strCache>
            </c:strRef>
          </c:cat>
          <c:val>
            <c:numRef>
              <c:f>Sheet1!$C$2:$C$3</c:f>
              <c:numCache>
                <c:formatCode>General</c:formatCode>
                <c:ptCount val="2"/>
                <c:pt idx="0">
                  <c:v>13</c:v>
                </c:pt>
              </c:numCache>
            </c:numRef>
          </c:val>
        </c:ser>
        <c:ser>
          <c:idx val="2"/>
          <c:order val="2"/>
          <c:tx>
            <c:strRef>
              <c:f>Sheet1!$D$1</c:f>
              <c:strCache>
                <c:ptCount val="1"/>
                <c:pt idx="0">
                  <c:v>Somewhat better</c:v>
                </c:pt>
              </c:strCache>
            </c:strRef>
          </c:tx>
          <c:spPr>
            <a:solidFill>
              <a:srgbClr val="ADD890"/>
            </a:solidFill>
          </c:spPr>
          <c:invertIfNegative val="0"/>
          <c:dPt>
            <c:idx val="1"/>
            <c:invertIfNegative val="0"/>
            <c:bubble3D val="0"/>
            <c:spPr>
              <a:solidFill>
                <a:schemeClr val="tx1">
                  <a:lumMod val="65000"/>
                  <a:lumOff val="35000"/>
                </a:schemeClr>
              </a:solidFill>
            </c:spPr>
          </c:dPt>
          <c:dLbls>
            <c:dLbl>
              <c:idx val="0"/>
              <c:layout>
                <c:manualLayout>
                  <c:x val="-1.4619883040935676E-3"/>
                  <c:y val="-0.20438085864266969"/>
                </c:manualLayout>
              </c:layout>
              <c:tx>
                <c:rich>
                  <a:bodyPr/>
                  <a:lstStyle/>
                  <a:p>
                    <a:r>
                      <a:rPr lang="en-US" sz="2400" b="1" dirty="0" smtClean="0"/>
                      <a:t>38%</a:t>
                    </a:r>
                    <a:endParaRPr lang="en-US" dirty="0"/>
                  </a:p>
                </c:rich>
              </c:tx>
              <c:dLblPos val="ctr"/>
              <c:showLegendKey val="0"/>
              <c:showVal val="1"/>
              <c:showCatName val="0"/>
              <c:showSerName val="0"/>
              <c:showPercent val="0"/>
              <c:showBubbleSize val="0"/>
              <c:extLst>
                <c:ext xmlns:c15="http://schemas.microsoft.com/office/drawing/2012/chart" uri="{CE6537A1-D6FC-4f65-9D91-7224C49458BB}"/>
              </c:extLst>
            </c:dLbl>
            <c:dLbl>
              <c:idx val="1"/>
              <c:layout>
                <c:manualLayout>
                  <c:x val="-4.3859649122807015E-3"/>
                  <c:y val="-7.9888956188168807E-3"/>
                </c:manualLayout>
              </c:layout>
              <c:dLblPos val="ctr"/>
              <c:showLegendKey val="0"/>
              <c:showVal val="1"/>
              <c:showCatName val="0"/>
              <c:showSerName val="0"/>
              <c:showPercent val="0"/>
              <c:showBubbleSize val="0"/>
              <c:extLst>
                <c:ext xmlns:c15="http://schemas.microsoft.com/office/drawing/2012/chart" uri="{CE6537A1-D6FC-4f65-9D91-7224C49458BB}"/>
              </c:extLst>
            </c:dLbl>
            <c:dLbl>
              <c:idx val="2"/>
              <c:layout>
                <c:manualLayout>
                  <c:x val="2.9239766081871356E-3"/>
                  <c:y val="-0.1273872400565314"/>
                </c:manualLayout>
              </c:layout>
              <c:tx>
                <c:rich>
                  <a:bodyPr/>
                  <a:lstStyle/>
                  <a:p>
                    <a:r>
                      <a:rPr lang="en-US" sz="2400" b="1"/>
                      <a:t>89</a:t>
                    </a:r>
                    <a:endParaRPr lang="en-US"/>
                  </a:p>
                </c:rich>
              </c:tx>
              <c:dLblPos val="ctr"/>
              <c:showLegendKey val="0"/>
              <c:showVal val="1"/>
              <c:showCatName val="0"/>
              <c:showSerName val="0"/>
              <c:showPercent val="0"/>
              <c:showBubbleSize val="0"/>
              <c:extLst>
                <c:ext xmlns:c15="http://schemas.microsoft.com/office/drawing/2012/chart" uri="{CE6537A1-D6FC-4f65-9D91-7224C49458BB}"/>
              </c:extLst>
            </c:dLbl>
            <c:dLbl>
              <c:idx val="3"/>
              <c:layout>
                <c:manualLayout>
                  <c:x val="0"/>
                  <c:y val="-6.5719765798505966E-3"/>
                </c:manualLayout>
              </c:layout>
              <c:dLblPos val="ctr"/>
              <c:showLegendKey val="0"/>
              <c:showVal val="1"/>
              <c:showCatName val="0"/>
              <c:showSerName val="0"/>
              <c:showPercent val="0"/>
              <c:showBubbleSize val="0"/>
              <c:extLst>
                <c:ext xmlns:c15="http://schemas.microsoft.com/office/drawing/2012/chart" uri="{CE6537A1-D6FC-4f65-9D91-7224C49458BB}"/>
              </c:extLst>
            </c:dLbl>
            <c:dLbl>
              <c:idx val="4"/>
              <c:layout>
                <c:manualLayout>
                  <c:x val="1.4619883040935676E-3"/>
                  <c:y val="-0.1190006056935191"/>
                </c:manualLayout>
              </c:layout>
              <c:tx>
                <c:rich>
                  <a:bodyPr/>
                  <a:lstStyle/>
                  <a:p>
                    <a:r>
                      <a:rPr lang="en-US" sz="2400" b="1"/>
                      <a:t>93</a:t>
                    </a:r>
                    <a:endParaRPr lang="en-US"/>
                  </a:p>
                </c:rich>
              </c:tx>
              <c:dLblPos val="ctr"/>
              <c:showLegendKey val="0"/>
              <c:showVal val="1"/>
              <c:showCatName val="0"/>
              <c:showSerName val="0"/>
              <c:showPercent val="0"/>
              <c:showBubbleSize val="0"/>
              <c:extLst>
                <c:ext xmlns:c15="http://schemas.microsoft.com/office/drawing/2012/chart" uri="{CE6537A1-D6FC-4f65-9D91-7224C49458BB}"/>
              </c:extLst>
            </c:dLbl>
            <c:dLbl>
              <c:idx val="5"/>
              <c:layout>
                <c:manualLayout>
                  <c:x val="-1.4619883040935676E-3"/>
                  <c:y val="-2.1603472642842726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6"/>
              <c:layout>
                <c:manualLayout>
                  <c:x val="0"/>
                  <c:y val="-9.7098929941449641E-2"/>
                </c:manualLayout>
              </c:layout>
              <c:tx>
                <c:rich>
                  <a:bodyPr/>
                  <a:lstStyle/>
                  <a:p>
                    <a:r>
                      <a:rPr lang="en-US" sz="2400" b="1"/>
                      <a:t>92</a:t>
                    </a:r>
                    <a:endParaRPr lang="en-US"/>
                  </a:p>
                </c:rich>
              </c:tx>
              <c:dLblPos val="ctr"/>
              <c:showLegendKey val="0"/>
              <c:showVal val="1"/>
              <c:showCatName val="0"/>
              <c:showSerName val="0"/>
              <c:showPercent val="0"/>
              <c:showBubbleSize val="0"/>
              <c:extLst>
                <c:ext xmlns:c15="http://schemas.microsoft.com/office/drawing/2012/chart" uri="{CE6537A1-D6FC-4f65-9D91-7224C49458BB}"/>
              </c:extLst>
            </c:dLbl>
            <c:dLbl>
              <c:idx val="8"/>
              <c:layout>
                <c:manualLayout>
                  <c:x val="0"/>
                  <c:y val="-0.10560589541691906"/>
                </c:manualLayout>
              </c:layout>
              <c:tx>
                <c:rich>
                  <a:bodyPr/>
                  <a:lstStyle/>
                  <a:p>
                    <a:r>
                      <a:rPr lang="en-US" sz="2400" b="1"/>
                      <a:t>46</a:t>
                    </a:r>
                    <a:endParaRPr lang="en-US"/>
                  </a:p>
                </c:rich>
              </c:tx>
              <c:dLblPos val="ct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2400" b="1"/>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Better</c:v>
                </c:pt>
                <c:pt idx="1">
                  <c:v>Worse</c:v>
                </c:pt>
              </c:strCache>
            </c:strRef>
          </c:cat>
          <c:val>
            <c:numRef>
              <c:f>Sheet1!$D$2:$D$3</c:f>
              <c:numCache>
                <c:formatCode>General</c:formatCode>
                <c:ptCount val="2"/>
                <c:pt idx="0">
                  <c:v>25</c:v>
                </c:pt>
              </c:numCache>
            </c:numRef>
          </c:val>
        </c:ser>
        <c:ser>
          <c:idx val="3"/>
          <c:order val="3"/>
          <c:tx>
            <c:strRef>
              <c:f>Sheet1!$E$1</c:f>
              <c:strCache>
                <c:ptCount val="1"/>
                <c:pt idx="0">
                  <c:v>Much worse</c:v>
                </c:pt>
              </c:strCache>
            </c:strRef>
          </c:tx>
          <c:spPr>
            <a:solidFill>
              <a:schemeClr val="tx1">
                <a:lumMod val="65000"/>
                <a:lumOff val="35000"/>
              </a:schemeClr>
            </a:solidFill>
          </c:spPr>
          <c:invertIfNegative val="0"/>
          <c:dLbls>
            <c:dLbl>
              <c:idx val="1"/>
              <c:layout>
                <c:manualLayout>
                  <c:x val="1.4619883040935676E-3"/>
                  <c:y val="-1.5384615384615387E-2"/>
                </c:manualLayout>
              </c:layout>
              <c:tx>
                <c:rich>
                  <a:bodyPr/>
                  <a:lstStyle/>
                  <a:p>
                    <a:fld id="{6230E78C-26C7-4A95-84D3-C0C89CCC877C}" type="VALUE">
                      <a:rPr lang="en-US" smtClean="0"/>
                      <a:pPr/>
                      <a:t>[VALUE]</a:t>
                    </a:fld>
                    <a:r>
                      <a:rPr lang="en-US" dirty="0" smtClean="0"/>
                      <a:t>%</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Lst>
            </c:dLbl>
            <c:dLbl>
              <c:idx val="3"/>
              <c:layout>
                <c:manualLayout>
                  <c:x val="0"/>
                  <c:y val="-2.3076923076923179E-2"/>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1.4619883040935676E-3"/>
                  <c:y val="-1.7948717948717947E-2"/>
                </c:manualLayout>
              </c:layout>
              <c:showLegendKey val="0"/>
              <c:showVal val="1"/>
              <c:showCatName val="0"/>
              <c:showSerName val="0"/>
              <c:showPercent val="0"/>
              <c:showBubbleSize val="0"/>
              <c:extLst>
                <c:ext xmlns:c15="http://schemas.microsoft.com/office/drawing/2012/chart" uri="{CE6537A1-D6FC-4f65-9D91-7224C49458BB}"/>
              </c:extLst>
            </c:dLbl>
            <c:dLbl>
              <c:idx val="7"/>
              <c:layout>
                <c:manualLayout>
                  <c:x val="2.9239766081871356E-3"/>
                  <c:y val="-2.5641025641025647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2400"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Better</c:v>
                </c:pt>
                <c:pt idx="1">
                  <c:v>Worse</c:v>
                </c:pt>
              </c:strCache>
            </c:strRef>
          </c:cat>
          <c:val>
            <c:numRef>
              <c:f>Sheet1!$E$2:$E$3</c:f>
              <c:numCache>
                <c:formatCode>General</c:formatCode>
                <c:ptCount val="2"/>
                <c:pt idx="1">
                  <c:v>22</c:v>
                </c:pt>
              </c:numCache>
            </c:numRef>
          </c:val>
        </c:ser>
        <c:ser>
          <c:idx val="4"/>
          <c:order val="4"/>
          <c:tx>
            <c:strRef>
              <c:f>Sheet1!$F$1</c:f>
              <c:strCache>
                <c:ptCount val="1"/>
                <c:pt idx="0">
                  <c:v>Somewhat worse</c:v>
                </c:pt>
              </c:strCache>
            </c:strRef>
          </c:tx>
          <c:spPr>
            <a:solidFill>
              <a:schemeClr val="bg1">
                <a:lumMod val="50000"/>
              </a:schemeClr>
            </a:solidFill>
          </c:spPr>
          <c:invertIfNegative val="0"/>
          <c:dLbls>
            <c:dLbl>
              <c:idx val="1"/>
              <c:layout>
                <c:manualLayout>
                  <c:x val="-1.4619883040936745E-3"/>
                  <c:y val="-0.2123655913978495"/>
                </c:manualLayout>
              </c:layout>
              <c:tx>
                <c:rich>
                  <a:bodyPr/>
                  <a:lstStyle/>
                  <a:p>
                    <a:r>
                      <a:rPr lang="en-US" dirty="0" smtClean="0"/>
                      <a:t>51%</a:t>
                    </a:r>
                    <a:endParaRPr lang="en-US" dirty="0"/>
                  </a:p>
                </c:rich>
              </c:tx>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24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Better</c:v>
                </c:pt>
                <c:pt idx="1">
                  <c:v>Worse</c:v>
                </c:pt>
              </c:strCache>
            </c:strRef>
          </c:cat>
          <c:val>
            <c:numRef>
              <c:f>Sheet1!$F$2:$F$3</c:f>
              <c:numCache>
                <c:formatCode>General</c:formatCode>
                <c:ptCount val="2"/>
                <c:pt idx="1">
                  <c:v>29</c:v>
                </c:pt>
              </c:numCache>
            </c:numRef>
          </c:val>
        </c:ser>
        <c:dLbls>
          <c:showLegendKey val="0"/>
          <c:showVal val="0"/>
          <c:showCatName val="0"/>
          <c:showSerName val="0"/>
          <c:showPercent val="0"/>
          <c:showBubbleSize val="0"/>
        </c:dLbls>
        <c:gapWidth val="28"/>
        <c:overlap val="100"/>
        <c:axId val="376004656"/>
        <c:axId val="376005048"/>
      </c:barChart>
      <c:catAx>
        <c:axId val="376004656"/>
        <c:scaling>
          <c:orientation val="minMax"/>
        </c:scaling>
        <c:delete val="0"/>
        <c:axPos val="b"/>
        <c:numFmt formatCode="General" sourceLinked="1"/>
        <c:majorTickMark val="out"/>
        <c:minorTickMark val="none"/>
        <c:tickLblPos val="nextTo"/>
        <c:txPr>
          <a:bodyPr/>
          <a:lstStyle/>
          <a:p>
            <a:pPr>
              <a:defRPr sz="2400" b="1"/>
            </a:pPr>
            <a:endParaRPr lang="en-US"/>
          </a:p>
        </c:txPr>
        <c:crossAx val="376005048"/>
        <c:crosses val="autoZero"/>
        <c:auto val="1"/>
        <c:lblAlgn val="ctr"/>
        <c:lblOffset val="100"/>
        <c:noMultiLvlLbl val="0"/>
      </c:catAx>
      <c:valAx>
        <c:axId val="376005048"/>
        <c:scaling>
          <c:orientation val="minMax"/>
          <c:max val="60"/>
        </c:scaling>
        <c:delete val="0"/>
        <c:axPos val="l"/>
        <c:majorGridlines>
          <c:spPr>
            <a:ln>
              <a:solidFill>
                <a:schemeClr val="bg1">
                  <a:lumMod val="50000"/>
                  <a:alpha val="75000"/>
                </a:schemeClr>
              </a:solidFill>
              <a:prstDash val="dash"/>
            </a:ln>
          </c:spPr>
        </c:majorGridlines>
        <c:numFmt formatCode="General" sourceLinked="1"/>
        <c:majorTickMark val="out"/>
        <c:minorTickMark val="none"/>
        <c:tickLblPos val="nextTo"/>
        <c:spPr>
          <a:noFill/>
          <a:ln>
            <a:noFill/>
          </a:ln>
        </c:spPr>
        <c:crossAx val="376004656"/>
        <c:crosses val="autoZero"/>
        <c:crossBetween val="between"/>
        <c:majorUnit val="20"/>
      </c:valAx>
    </c:plotArea>
    <c:legend>
      <c:legendPos val="t"/>
      <c:legendEntry>
        <c:idx val="0"/>
        <c:delete val="1"/>
      </c:legendEntry>
      <c:layout>
        <c:manualLayout>
          <c:xMode val="edge"/>
          <c:yMode val="edge"/>
          <c:x val="3.110443431413179E-2"/>
          <c:y val="1.2918541432320952E-2"/>
          <c:w val="0.95573767094902617"/>
          <c:h val="8.447316061298786E-2"/>
        </c:manualLayout>
      </c:layout>
      <c:overlay val="0"/>
      <c:spPr>
        <a:noFill/>
        <a:ln>
          <a:noFill/>
        </a:ln>
      </c:spPr>
      <c:txPr>
        <a:bodyPr/>
        <a:lstStyle/>
        <a:p>
          <a:pPr>
            <a:defRPr sz="1800"/>
          </a:pPr>
          <a:endParaRPr lang="en-US"/>
        </a:p>
      </c:txPr>
    </c:legend>
    <c:plotVisOnly val="1"/>
    <c:dispBlanksAs val="gap"/>
    <c:showDLblsOverMax val="0"/>
  </c:chart>
  <c:txPr>
    <a:bodyPr/>
    <a:lstStyle/>
    <a:p>
      <a:pPr>
        <a:defRPr sz="16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0093770329990813E-2"/>
          <c:y val="7.9896845908620312E-2"/>
          <c:w val="0.94747201471610898"/>
          <c:h val="0.7466028801183201"/>
        </c:manualLayout>
      </c:layout>
      <c:barChart>
        <c:barDir val="col"/>
        <c:grouping val="clustered"/>
        <c:varyColors val="0"/>
        <c:ser>
          <c:idx val="0"/>
          <c:order val="0"/>
          <c:spPr>
            <a:solidFill>
              <a:srgbClr val="C00000"/>
            </a:solidFill>
            <a:ln>
              <a:solidFill>
                <a:schemeClr val="bg1"/>
              </a:solidFill>
            </a:ln>
          </c:spPr>
          <c:invertIfNegative val="0"/>
          <c:dPt>
            <c:idx val="0"/>
            <c:invertIfNegative val="0"/>
            <c:bubble3D val="0"/>
            <c:spPr>
              <a:solidFill>
                <a:srgbClr val="6DB33F"/>
              </a:solidFill>
              <a:ln>
                <a:solidFill>
                  <a:schemeClr val="bg1"/>
                </a:solidFill>
              </a:ln>
            </c:spPr>
          </c:dPt>
          <c:dPt>
            <c:idx val="1"/>
            <c:invertIfNegative val="0"/>
            <c:bubble3D val="0"/>
            <c:spPr>
              <a:solidFill>
                <a:srgbClr val="92D050"/>
              </a:solidFill>
              <a:ln>
                <a:solidFill>
                  <a:schemeClr val="bg1"/>
                </a:solidFill>
              </a:ln>
            </c:spPr>
          </c:dPt>
          <c:dPt>
            <c:idx val="2"/>
            <c:invertIfNegative val="0"/>
            <c:bubble3D val="0"/>
            <c:spPr>
              <a:solidFill>
                <a:schemeClr val="bg1">
                  <a:lumMod val="65000"/>
                </a:schemeClr>
              </a:solidFill>
              <a:ln>
                <a:solidFill>
                  <a:schemeClr val="bg1"/>
                </a:solidFill>
              </a:ln>
            </c:spPr>
          </c:dPt>
          <c:dPt>
            <c:idx val="3"/>
            <c:invertIfNegative val="0"/>
            <c:bubble3D val="0"/>
            <c:spPr>
              <a:solidFill>
                <a:schemeClr val="tx1">
                  <a:lumMod val="65000"/>
                  <a:lumOff val="35000"/>
                </a:schemeClr>
              </a:solidFill>
              <a:ln>
                <a:solidFill>
                  <a:schemeClr val="bg1"/>
                </a:solidFill>
              </a:ln>
            </c:spPr>
          </c:dPt>
          <c:dPt>
            <c:idx val="4"/>
            <c:invertIfNegative val="0"/>
            <c:bubble3D val="0"/>
            <c:spPr>
              <a:solidFill>
                <a:schemeClr val="tx1">
                  <a:lumMod val="85000"/>
                  <a:lumOff val="15000"/>
                </a:schemeClr>
              </a:solidFill>
              <a:ln>
                <a:solidFill>
                  <a:schemeClr val="bg1"/>
                </a:solidFill>
              </a:ln>
            </c:spPr>
          </c:dPt>
          <c:dLbls>
            <c:dLbl>
              <c:idx val="0"/>
              <c:tx>
                <c:rich>
                  <a:bodyPr/>
                  <a:lstStyle/>
                  <a:p>
                    <a:fld id="{6DD0F0C6-271E-436C-A991-F4604A0C8770}" type="VALUE">
                      <a:rPr lang="en-US" smtClean="0"/>
                      <a:pPr/>
                      <a:t>[VALUE]</a:t>
                    </a:fld>
                    <a:r>
                      <a:rPr lang="en-US" smtClean="0"/>
                      <a:t>%</a:t>
                    </a:r>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Lst>
            </c:dLbl>
            <c:dLbl>
              <c:idx val="1"/>
              <c:tx>
                <c:rich>
                  <a:bodyPr/>
                  <a:lstStyle/>
                  <a:p>
                    <a:fld id="{6BC04BB0-A397-41FF-A7ED-94AC774D0E38}" type="VALUE">
                      <a:rPr lang="en-US" smtClean="0"/>
                      <a:pPr/>
                      <a:t>[VALUE]</a:t>
                    </a:fld>
                    <a:r>
                      <a:rPr lang="en-US" smtClean="0"/>
                      <a:t>%</a:t>
                    </a:r>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Lst>
            </c:dLbl>
            <c:dLbl>
              <c:idx val="2"/>
              <c:layout>
                <c:manualLayout>
                  <c:x val="-1.4245014245015293E-3"/>
                  <c:y val="8.9177500739706511E-2"/>
                </c:manualLayout>
              </c:layout>
              <c:tx>
                <c:rich>
                  <a:bodyPr/>
                  <a:lstStyle/>
                  <a:p>
                    <a:fld id="{0EA8C8C6-9A8F-46F3-A4E6-00CBE9217D84}" type="VALUE">
                      <a:rPr lang="en-US" smtClean="0"/>
                      <a:pPr/>
                      <a:t>[VALUE]</a:t>
                    </a:fld>
                    <a:r>
                      <a:rPr lang="en-US" dirty="0" smtClean="0"/>
                      <a:t>%</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Lst>
            </c:dLbl>
            <c:dLbl>
              <c:idx val="3"/>
              <c:layout>
                <c:manualLayout>
                  <c:x val="0"/>
                  <c:y val="-2.4198519251772818E-3"/>
                </c:manualLayout>
              </c:layout>
              <c:tx>
                <c:rich>
                  <a:bodyPr/>
                  <a:lstStyle/>
                  <a:p>
                    <a:r>
                      <a:rPr lang="en-US" dirty="0" smtClean="0">
                        <a:solidFill>
                          <a:schemeClr val="tx1"/>
                        </a:solidFill>
                      </a:rPr>
                      <a:t>4%</a:t>
                    </a:r>
                    <a:endParaRPr lang="en-US" dirty="0">
                      <a:solidFill>
                        <a:schemeClr val="tx1"/>
                      </a:solidFill>
                    </a:endParaRPr>
                  </a:p>
                </c:rich>
              </c:tx>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2400" b="1">
                    <a:solidFill>
                      <a:schemeClr val="bg1"/>
                    </a:solidFill>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Very concerned</c:v>
                </c:pt>
                <c:pt idx="1">
                  <c:v>Somewhat concerned</c:v>
                </c:pt>
                <c:pt idx="2">
                  <c:v>A little concerned</c:v>
                </c:pt>
                <c:pt idx="3">
                  <c:v>Not at all concerned</c:v>
                </c:pt>
              </c:strCache>
            </c:strRef>
          </c:cat>
          <c:val>
            <c:numRef>
              <c:f>Sheet1!$B$2:$B$5</c:f>
              <c:numCache>
                <c:formatCode>General</c:formatCode>
                <c:ptCount val="4"/>
                <c:pt idx="0">
                  <c:v>64</c:v>
                </c:pt>
                <c:pt idx="1">
                  <c:v>24</c:v>
                </c:pt>
                <c:pt idx="2">
                  <c:v>7</c:v>
                </c:pt>
                <c:pt idx="3">
                  <c:v>4</c:v>
                </c:pt>
              </c:numCache>
            </c:numRef>
          </c:val>
        </c:ser>
        <c:dLbls>
          <c:showLegendKey val="0"/>
          <c:showVal val="0"/>
          <c:showCatName val="0"/>
          <c:showSerName val="0"/>
          <c:showPercent val="0"/>
          <c:showBubbleSize val="0"/>
        </c:dLbls>
        <c:gapWidth val="19"/>
        <c:axId val="376592752"/>
        <c:axId val="376593144"/>
      </c:barChart>
      <c:catAx>
        <c:axId val="376592752"/>
        <c:scaling>
          <c:orientation val="minMax"/>
        </c:scaling>
        <c:delete val="0"/>
        <c:axPos val="b"/>
        <c:numFmt formatCode="General" sourceLinked="1"/>
        <c:majorTickMark val="out"/>
        <c:minorTickMark val="none"/>
        <c:tickLblPos val="nextTo"/>
        <c:txPr>
          <a:bodyPr/>
          <a:lstStyle/>
          <a:p>
            <a:pPr>
              <a:defRPr sz="1600" b="1"/>
            </a:pPr>
            <a:endParaRPr lang="en-US"/>
          </a:p>
        </c:txPr>
        <c:crossAx val="376593144"/>
        <c:crosses val="autoZero"/>
        <c:auto val="1"/>
        <c:lblAlgn val="ctr"/>
        <c:lblOffset val="100"/>
        <c:noMultiLvlLbl val="0"/>
      </c:catAx>
      <c:valAx>
        <c:axId val="376593144"/>
        <c:scaling>
          <c:orientation val="minMax"/>
          <c:max val="80"/>
          <c:min val="0"/>
        </c:scaling>
        <c:delete val="0"/>
        <c:axPos val="l"/>
        <c:majorGridlines>
          <c:spPr>
            <a:ln>
              <a:solidFill>
                <a:schemeClr val="bg1">
                  <a:lumMod val="50000"/>
                  <a:alpha val="75000"/>
                </a:schemeClr>
              </a:solidFill>
              <a:prstDash val="dash"/>
            </a:ln>
          </c:spPr>
        </c:majorGridlines>
        <c:numFmt formatCode="General" sourceLinked="1"/>
        <c:majorTickMark val="out"/>
        <c:minorTickMark val="none"/>
        <c:tickLblPos val="nextTo"/>
        <c:spPr>
          <a:noFill/>
          <a:ln>
            <a:noFill/>
          </a:ln>
        </c:spPr>
        <c:txPr>
          <a:bodyPr/>
          <a:lstStyle/>
          <a:p>
            <a:pPr>
              <a:defRPr sz="1400">
                <a:solidFill>
                  <a:schemeClr val="tx1">
                    <a:lumMod val="65000"/>
                    <a:lumOff val="35000"/>
                  </a:schemeClr>
                </a:solidFill>
              </a:defRPr>
            </a:pPr>
            <a:endParaRPr lang="en-US"/>
          </a:p>
        </c:txPr>
        <c:crossAx val="376592752"/>
        <c:crosses val="autoZero"/>
        <c:crossBetween val="between"/>
        <c:majorUnit val="20"/>
      </c:valAx>
    </c:plotArea>
    <c:plotVisOnly val="1"/>
    <c:dispBlanksAs val="gap"/>
    <c:showDLblsOverMax val="0"/>
  </c:chart>
  <c:spPr>
    <a:noFill/>
    <a:ln>
      <a:noFill/>
    </a:ln>
  </c:spPr>
  <c:txPr>
    <a:bodyPr/>
    <a:lstStyle/>
    <a:p>
      <a:pPr>
        <a:defRPr sz="1300" b="0">
          <a:latin typeface="Arial" pitchFamily="34" charset="0"/>
          <a:cs typeface="Arial" pitchFamily="34" charset="0"/>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0093770329990799E-2"/>
          <c:y val="4.5446768056869549E-2"/>
          <c:w val="0.94747201471610898"/>
          <c:h val="0.78105295797007046"/>
        </c:manualLayout>
      </c:layout>
      <c:barChart>
        <c:barDir val="col"/>
        <c:grouping val="clustered"/>
        <c:varyColors val="0"/>
        <c:ser>
          <c:idx val="0"/>
          <c:order val="0"/>
          <c:spPr>
            <a:solidFill>
              <a:srgbClr val="C00000"/>
            </a:solidFill>
            <a:ln>
              <a:solidFill>
                <a:schemeClr val="bg1"/>
              </a:solidFill>
            </a:ln>
          </c:spPr>
          <c:invertIfNegative val="0"/>
          <c:dPt>
            <c:idx val="0"/>
            <c:invertIfNegative val="0"/>
            <c:bubble3D val="0"/>
            <c:spPr>
              <a:solidFill>
                <a:srgbClr val="6DB33F"/>
              </a:solidFill>
              <a:ln>
                <a:solidFill>
                  <a:schemeClr val="bg1"/>
                </a:solidFill>
              </a:ln>
            </c:spPr>
          </c:dPt>
          <c:dPt>
            <c:idx val="1"/>
            <c:invertIfNegative val="0"/>
            <c:bubble3D val="0"/>
            <c:spPr>
              <a:solidFill>
                <a:srgbClr val="6DB33F"/>
              </a:solidFill>
              <a:ln>
                <a:solidFill>
                  <a:schemeClr val="bg1"/>
                </a:solidFill>
              </a:ln>
            </c:spPr>
          </c:dPt>
          <c:dPt>
            <c:idx val="2"/>
            <c:invertIfNegative val="0"/>
            <c:bubble3D val="0"/>
            <c:spPr>
              <a:solidFill>
                <a:srgbClr val="6DB33F"/>
              </a:solidFill>
              <a:ln>
                <a:solidFill>
                  <a:schemeClr val="bg1"/>
                </a:solidFill>
              </a:ln>
            </c:spPr>
          </c:dPt>
          <c:dPt>
            <c:idx val="3"/>
            <c:invertIfNegative val="0"/>
            <c:bubble3D val="0"/>
            <c:spPr>
              <a:solidFill>
                <a:srgbClr val="6DB33F"/>
              </a:solidFill>
              <a:ln>
                <a:solidFill>
                  <a:schemeClr val="bg1"/>
                </a:solidFill>
              </a:ln>
            </c:spPr>
          </c:dPt>
          <c:dPt>
            <c:idx val="4"/>
            <c:invertIfNegative val="0"/>
            <c:bubble3D val="0"/>
            <c:spPr>
              <a:solidFill>
                <a:srgbClr val="6DB33F"/>
              </a:solidFill>
              <a:ln>
                <a:solidFill>
                  <a:schemeClr val="bg1"/>
                </a:solidFill>
              </a:ln>
            </c:spPr>
          </c:dPt>
          <c:dPt>
            <c:idx val="5"/>
            <c:invertIfNegative val="0"/>
            <c:bubble3D val="0"/>
            <c:spPr>
              <a:solidFill>
                <a:schemeClr val="bg1">
                  <a:lumMod val="50000"/>
                </a:schemeClr>
              </a:solidFill>
              <a:ln>
                <a:solidFill>
                  <a:schemeClr val="bg1"/>
                </a:solidFill>
              </a:ln>
            </c:spPr>
          </c:dPt>
          <c:dPt>
            <c:idx val="6"/>
            <c:invertIfNegative val="0"/>
            <c:bubble3D val="0"/>
            <c:spPr>
              <a:solidFill>
                <a:schemeClr val="tx1">
                  <a:lumMod val="85000"/>
                  <a:lumOff val="15000"/>
                </a:schemeClr>
              </a:solidFill>
              <a:ln>
                <a:solidFill>
                  <a:schemeClr val="bg1"/>
                </a:solidFill>
              </a:ln>
            </c:spPr>
          </c:dPt>
          <c:dLbls>
            <c:dLbl>
              <c:idx val="0"/>
              <c:tx>
                <c:rich>
                  <a:bodyPr/>
                  <a:lstStyle/>
                  <a:p>
                    <a:fld id="{5A60736D-99C2-4B10-B110-F7E04EDC9634}" type="VALUE">
                      <a:rPr lang="en-US" smtClean="0"/>
                      <a:pPr/>
                      <a:t>[VALUE]</a:t>
                    </a:fld>
                    <a:r>
                      <a:rPr lang="en-US" smtClean="0"/>
                      <a:t>%</a:t>
                    </a:r>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Lst>
            </c:dLbl>
            <c:dLbl>
              <c:idx val="1"/>
              <c:tx>
                <c:rich>
                  <a:bodyPr/>
                  <a:lstStyle/>
                  <a:p>
                    <a:fld id="{5EBFC2C7-5F10-432B-968D-84CEFBCF34CE}" type="VALUE">
                      <a:rPr lang="en-US" smtClean="0"/>
                      <a:pPr/>
                      <a:t>[VALUE]</a:t>
                    </a:fld>
                    <a:r>
                      <a:rPr lang="en-US" smtClean="0"/>
                      <a:t>%</a:t>
                    </a:r>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Lst>
            </c:dLbl>
            <c:dLbl>
              <c:idx val="2"/>
              <c:tx>
                <c:rich>
                  <a:bodyPr/>
                  <a:lstStyle/>
                  <a:p>
                    <a:fld id="{DCEE07A6-4DF1-4A56-A2B9-E477095BA72E}" type="VALUE">
                      <a:rPr lang="en-US" smtClean="0"/>
                      <a:pPr/>
                      <a:t>[VALUE]</a:t>
                    </a:fld>
                    <a:r>
                      <a:rPr lang="en-US" smtClean="0"/>
                      <a:t>%</a:t>
                    </a:r>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Lst>
            </c:dLbl>
            <c:dLbl>
              <c:idx val="3"/>
              <c:layout>
                <c:manualLayout>
                  <c:x val="2.8490028490028491E-3"/>
                  <c:y val="8.6066769300494506E-2"/>
                </c:manualLayout>
              </c:layout>
              <c:tx>
                <c:rich>
                  <a:bodyPr/>
                  <a:lstStyle/>
                  <a:p>
                    <a:fld id="{DA0F30B2-3A10-4650-A89A-56612075AC5D}" type="VALUE">
                      <a:rPr lang="en-US" smtClean="0"/>
                      <a:pPr/>
                      <a:t>[VALUE]</a:t>
                    </a:fld>
                    <a:r>
                      <a:rPr lang="en-US" dirty="0" smtClean="0"/>
                      <a:t>%</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Lst>
            </c:dLbl>
            <c:dLbl>
              <c:idx val="4"/>
              <c:tx>
                <c:rich>
                  <a:bodyPr/>
                  <a:lstStyle/>
                  <a:p>
                    <a:fld id="{EE71088E-046F-42AB-B31E-3E8779924753}" type="VALUE">
                      <a:rPr lang="en-US" smtClean="0"/>
                      <a:pPr/>
                      <a:t>[VALUE]</a:t>
                    </a:fld>
                    <a:r>
                      <a:rPr lang="en-US" smtClean="0"/>
                      <a:t>%</a:t>
                    </a:r>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Lst>
            </c:dLbl>
            <c:dLbl>
              <c:idx val="5"/>
              <c:layout>
                <c:manualLayout>
                  <c:x val="-4.273504273504378E-3"/>
                  <c:y val="3.6866382524816232E-3"/>
                </c:manualLayout>
              </c:layout>
              <c:tx>
                <c:rich>
                  <a:bodyPr/>
                  <a:lstStyle/>
                  <a:p>
                    <a:r>
                      <a:rPr lang="en-US" dirty="0" smtClean="0">
                        <a:solidFill>
                          <a:schemeClr val="tx1"/>
                        </a:solidFill>
                      </a:rPr>
                      <a:t>2%</a:t>
                    </a:r>
                    <a:endParaRPr lang="en-US" dirty="0">
                      <a:solidFill>
                        <a:schemeClr val="tx1"/>
                      </a:solidFill>
                    </a:endParaRPr>
                  </a:p>
                </c:rich>
              </c:tx>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2400" b="1">
                    <a:solidFill>
                      <a:schemeClr val="bg1"/>
                    </a:solidFill>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Yes, on TV</c:v>
                </c:pt>
                <c:pt idx="1">
                  <c:v>Yes, in a newspaper</c:v>
                </c:pt>
                <c:pt idx="2">
                  <c:v>Yes, on the radio</c:v>
                </c:pt>
                <c:pt idx="3">
                  <c:v>Yes, from friends or family</c:v>
                </c:pt>
                <c:pt idx="4">
                  <c:v>No</c:v>
                </c:pt>
                <c:pt idx="5">
                  <c:v>Don't know/Refused</c:v>
                </c:pt>
              </c:strCache>
            </c:strRef>
          </c:cat>
          <c:val>
            <c:numRef>
              <c:f>Sheet1!$B$2:$B$7</c:f>
              <c:numCache>
                <c:formatCode>General</c:formatCode>
                <c:ptCount val="6"/>
                <c:pt idx="0">
                  <c:v>55</c:v>
                </c:pt>
                <c:pt idx="1">
                  <c:v>7</c:v>
                </c:pt>
                <c:pt idx="2">
                  <c:v>6</c:v>
                </c:pt>
                <c:pt idx="3">
                  <c:v>5</c:v>
                </c:pt>
                <c:pt idx="4">
                  <c:v>24</c:v>
                </c:pt>
                <c:pt idx="5">
                  <c:v>2</c:v>
                </c:pt>
              </c:numCache>
            </c:numRef>
          </c:val>
        </c:ser>
        <c:dLbls>
          <c:showLegendKey val="0"/>
          <c:showVal val="0"/>
          <c:showCatName val="0"/>
          <c:showSerName val="0"/>
          <c:showPercent val="0"/>
          <c:showBubbleSize val="0"/>
        </c:dLbls>
        <c:gapWidth val="19"/>
        <c:axId val="376593928"/>
        <c:axId val="376594320"/>
      </c:barChart>
      <c:catAx>
        <c:axId val="376593928"/>
        <c:scaling>
          <c:orientation val="minMax"/>
        </c:scaling>
        <c:delete val="0"/>
        <c:axPos val="b"/>
        <c:numFmt formatCode="General" sourceLinked="1"/>
        <c:majorTickMark val="out"/>
        <c:minorTickMark val="none"/>
        <c:tickLblPos val="nextTo"/>
        <c:txPr>
          <a:bodyPr/>
          <a:lstStyle/>
          <a:p>
            <a:pPr>
              <a:defRPr sz="1400" b="1"/>
            </a:pPr>
            <a:endParaRPr lang="en-US"/>
          </a:p>
        </c:txPr>
        <c:crossAx val="376594320"/>
        <c:crosses val="autoZero"/>
        <c:auto val="1"/>
        <c:lblAlgn val="ctr"/>
        <c:lblOffset val="100"/>
        <c:noMultiLvlLbl val="0"/>
      </c:catAx>
      <c:valAx>
        <c:axId val="376594320"/>
        <c:scaling>
          <c:orientation val="minMax"/>
          <c:max val="60"/>
          <c:min val="0"/>
        </c:scaling>
        <c:delete val="0"/>
        <c:axPos val="l"/>
        <c:majorGridlines>
          <c:spPr>
            <a:ln>
              <a:solidFill>
                <a:schemeClr val="bg1">
                  <a:lumMod val="50000"/>
                  <a:alpha val="75000"/>
                </a:schemeClr>
              </a:solidFill>
              <a:prstDash val="dash"/>
            </a:ln>
          </c:spPr>
        </c:majorGridlines>
        <c:numFmt formatCode="General" sourceLinked="1"/>
        <c:majorTickMark val="out"/>
        <c:minorTickMark val="none"/>
        <c:tickLblPos val="nextTo"/>
        <c:spPr>
          <a:noFill/>
          <a:ln>
            <a:noFill/>
          </a:ln>
        </c:spPr>
        <c:txPr>
          <a:bodyPr/>
          <a:lstStyle/>
          <a:p>
            <a:pPr>
              <a:defRPr sz="1400">
                <a:solidFill>
                  <a:schemeClr val="tx1">
                    <a:lumMod val="65000"/>
                    <a:lumOff val="35000"/>
                  </a:schemeClr>
                </a:solidFill>
              </a:defRPr>
            </a:pPr>
            <a:endParaRPr lang="en-US"/>
          </a:p>
        </c:txPr>
        <c:crossAx val="376593928"/>
        <c:crosses val="autoZero"/>
        <c:crossBetween val="between"/>
        <c:majorUnit val="20"/>
      </c:valAx>
    </c:plotArea>
    <c:plotVisOnly val="1"/>
    <c:dispBlanksAs val="gap"/>
    <c:showDLblsOverMax val="0"/>
  </c:chart>
  <c:spPr>
    <a:noFill/>
    <a:ln>
      <a:noFill/>
    </a:ln>
  </c:spPr>
  <c:txPr>
    <a:bodyPr/>
    <a:lstStyle/>
    <a:p>
      <a:pPr>
        <a:defRPr sz="1300" b="0">
          <a:latin typeface="Arial" pitchFamily="34" charset="0"/>
          <a:cs typeface="Arial" pitchFamily="34" charset="0"/>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52253233548509148"/>
          <c:y val="4.9449653598184956E-2"/>
          <c:w val="0.45092490127923202"/>
          <c:h val="0.8728605109583546"/>
        </c:manualLayout>
      </c:layout>
      <c:barChart>
        <c:barDir val="bar"/>
        <c:grouping val="clustered"/>
        <c:varyColors val="0"/>
        <c:ser>
          <c:idx val="0"/>
          <c:order val="0"/>
          <c:spPr>
            <a:solidFill>
              <a:schemeClr val="bg1">
                <a:lumMod val="50000"/>
              </a:schemeClr>
            </a:solidFill>
            <a:ln>
              <a:noFill/>
            </a:ln>
            <a:effectLst/>
          </c:spPr>
          <c:invertIfNegative val="0"/>
          <c:dPt>
            <c:idx val="0"/>
            <c:invertIfNegative val="0"/>
            <c:bubble3D val="0"/>
            <c:spPr>
              <a:solidFill>
                <a:srgbClr val="6DB33F"/>
              </a:solidFill>
              <a:ln>
                <a:noFill/>
              </a:ln>
              <a:effectLst/>
            </c:spPr>
          </c:dPt>
          <c:dPt>
            <c:idx val="1"/>
            <c:invertIfNegative val="0"/>
            <c:bubble3D val="0"/>
            <c:spPr>
              <a:solidFill>
                <a:srgbClr val="6DB33F"/>
              </a:solidFill>
              <a:ln>
                <a:noFill/>
              </a:ln>
              <a:effectLst/>
            </c:spPr>
          </c:dPt>
          <c:dPt>
            <c:idx val="2"/>
            <c:invertIfNegative val="0"/>
            <c:bubble3D val="0"/>
            <c:spPr>
              <a:solidFill>
                <a:srgbClr val="6DB33F"/>
              </a:solidFill>
              <a:ln>
                <a:noFill/>
              </a:ln>
              <a:effectLst/>
            </c:spPr>
          </c:dPt>
          <c:dPt>
            <c:idx val="3"/>
            <c:invertIfNegative val="0"/>
            <c:bubble3D val="0"/>
            <c:spPr>
              <a:solidFill>
                <a:srgbClr val="6DB33F"/>
              </a:solidFill>
              <a:ln>
                <a:noFill/>
              </a:ln>
              <a:effectLst/>
            </c:spPr>
          </c:dPt>
          <c:dPt>
            <c:idx val="4"/>
            <c:invertIfNegative val="0"/>
            <c:bubble3D val="0"/>
            <c:spPr>
              <a:solidFill>
                <a:srgbClr val="6DB33F"/>
              </a:solidFill>
              <a:ln>
                <a:noFill/>
              </a:ln>
              <a:effectLst/>
            </c:spPr>
          </c:dPt>
          <c:dPt>
            <c:idx val="5"/>
            <c:invertIfNegative val="0"/>
            <c:bubble3D val="0"/>
            <c:spPr>
              <a:solidFill>
                <a:srgbClr val="6DB33F"/>
              </a:solidFill>
              <a:ln>
                <a:noFill/>
              </a:ln>
              <a:effectLst/>
            </c:spPr>
          </c:dPt>
          <c:dPt>
            <c:idx val="6"/>
            <c:invertIfNegative val="0"/>
            <c:bubble3D val="0"/>
            <c:spPr>
              <a:solidFill>
                <a:srgbClr val="6DB33F"/>
              </a:solidFill>
              <a:ln>
                <a:noFill/>
              </a:ln>
              <a:effectLst/>
            </c:spPr>
          </c:dPt>
          <c:dPt>
            <c:idx val="7"/>
            <c:invertIfNegative val="0"/>
            <c:bubble3D val="0"/>
            <c:spPr>
              <a:solidFill>
                <a:srgbClr val="6DB33F"/>
              </a:solidFill>
              <a:ln>
                <a:noFill/>
              </a:ln>
              <a:effectLst/>
            </c:spPr>
          </c:dPt>
          <c:dLbls>
            <c:spPr>
              <a:noFill/>
              <a:ln>
                <a:noFill/>
              </a:ln>
            </c:spPr>
            <c:txPr>
              <a:bodyPr/>
              <a:lstStyle/>
              <a:p>
                <a:pPr>
                  <a:defRPr sz="2400" b="1">
                    <a:solidFill>
                      <a:schemeClr val="bg1"/>
                    </a:solidFill>
                    <a:latin typeface="Arial" pitchFamily="34" charset="0"/>
                    <a:cs typeface="Arial"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Sheet1!$A$1:$A$6</c:f>
              <c:strCache>
                <c:ptCount val="6"/>
                <c:pt idx="0">
                  <c:v>Use alternative energy means, like heating water in the sun</c:v>
                </c:pt>
                <c:pt idx="1">
                  <c:v>Use electricity only during the low-tariff periods</c:v>
                </c:pt>
                <c:pt idx="2">
                  <c:v>Only turn on water boiler when needed</c:v>
                </c:pt>
                <c:pt idx="3">
                  <c:v>Install energy-efficient light bulbs</c:v>
                </c:pt>
                <c:pt idx="4">
                  <c:v>Use a wood-burning stove</c:v>
                </c:pt>
                <c:pt idx="5">
                  <c:v>Turn off lights in unused rooms</c:v>
                </c:pt>
              </c:strCache>
            </c:strRef>
          </c:cat>
          <c:val>
            <c:numRef>
              <c:f>Sheet1!$B$1:$B$6</c:f>
              <c:numCache>
                <c:formatCode>General</c:formatCode>
                <c:ptCount val="6"/>
                <c:pt idx="0">
                  <c:v>22</c:v>
                </c:pt>
                <c:pt idx="1">
                  <c:v>43</c:v>
                </c:pt>
                <c:pt idx="2">
                  <c:v>56</c:v>
                </c:pt>
                <c:pt idx="3">
                  <c:v>64</c:v>
                </c:pt>
                <c:pt idx="4">
                  <c:v>69</c:v>
                </c:pt>
                <c:pt idx="5">
                  <c:v>82</c:v>
                </c:pt>
              </c:numCache>
            </c:numRef>
          </c:val>
        </c:ser>
        <c:dLbls>
          <c:showLegendKey val="0"/>
          <c:showVal val="0"/>
          <c:showCatName val="0"/>
          <c:showSerName val="0"/>
          <c:showPercent val="0"/>
          <c:showBubbleSize val="0"/>
        </c:dLbls>
        <c:gapWidth val="42"/>
        <c:axId val="376595104"/>
        <c:axId val="376595496"/>
      </c:barChart>
      <c:catAx>
        <c:axId val="376595104"/>
        <c:scaling>
          <c:orientation val="minMax"/>
        </c:scaling>
        <c:delete val="0"/>
        <c:axPos val="l"/>
        <c:numFmt formatCode="General" sourceLinked="1"/>
        <c:majorTickMark val="out"/>
        <c:minorTickMark val="none"/>
        <c:tickLblPos val="nextTo"/>
        <c:txPr>
          <a:bodyPr/>
          <a:lstStyle/>
          <a:p>
            <a:pPr>
              <a:defRPr sz="1600" b="1">
                <a:latin typeface="Arial" pitchFamily="34" charset="0"/>
                <a:cs typeface="Arial" pitchFamily="34" charset="0"/>
              </a:defRPr>
            </a:pPr>
            <a:endParaRPr lang="en-US"/>
          </a:p>
        </c:txPr>
        <c:crossAx val="376595496"/>
        <c:crosses val="autoZero"/>
        <c:auto val="1"/>
        <c:lblAlgn val="ctr"/>
        <c:lblOffset val="100"/>
        <c:noMultiLvlLbl val="0"/>
      </c:catAx>
      <c:valAx>
        <c:axId val="376595496"/>
        <c:scaling>
          <c:orientation val="minMax"/>
          <c:max val="100"/>
          <c:min val="0"/>
        </c:scaling>
        <c:delete val="0"/>
        <c:axPos val="b"/>
        <c:majorGridlines>
          <c:spPr>
            <a:ln>
              <a:solidFill>
                <a:schemeClr val="bg1">
                  <a:lumMod val="50000"/>
                  <a:alpha val="75000"/>
                </a:schemeClr>
              </a:solidFill>
              <a:prstDash val="dash"/>
            </a:ln>
          </c:spPr>
        </c:majorGridlines>
        <c:numFmt formatCode="General" sourceLinked="1"/>
        <c:majorTickMark val="out"/>
        <c:minorTickMark val="none"/>
        <c:tickLblPos val="nextTo"/>
        <c:spPr>
          <a:noFill/>
          <a:ln>
            <a:noFill/>
          </a:ln>
        </c:spPr>
        <c:txPr>
          <a:bodyPr/>
          <a:lstStyle/>
          <a:p>
            <a:pPr>
              <a:defRPr sz="1400">
                <a:solidFill>
                  <a:schemeClr val="tx1">
                    <a:lumMod val="75000"/>
                    <a:lumOff val="25000"/>
                  </a:schemeClr>
                </a:solidFill>
                <a:latin typeface="Arial" pitchFamily="34" charset="0"/>
                <a:cs typeface="Arial" pitchFamily="34" charset="0"/>
              </a:defRPr>
            </a:pPr>
            <a:endParaRPr lang="en-US"/>
          </a:p>
        </c:txPr>
        <c:crossAx val="376595104"/>
        <c:crosses val="autoZero"/>
        <c:crossBetween val="between"/>
        <c:majorUnit val="20"/>
      </c:valAx>
      <c:spPr>
        <a:noFill/>
        <a:ln w="25400">
          <a:noFill/>
        </a:ln>
      </c:spPr>
    </c:plotArea>
    <c:plotVisOnly val="1"/>
    <c:dispBlanksAs val="gap"/>
    <c:showDLblsOverMax val="0"/>
  </c:chart>
  <c:spPr>
    <a:noFill/>
    <a:ln>
      <a:noFill/>
    </a:ln>
  </c:spPr>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52253233548509148"/>
          <c:y val="0.18345271578024588"/>
          <c:w val="0.42616455037714879"/>
          <c:h val="0.73885744994368985"/>
        </c:manualLayout>
      </c:layout>
      <c:barChart>
        <c:barDir val="bar"/>
        <c:grouping val="stacked"/>
        <c:varyColors val="0"/>
        <c:ser>
          <c:idx val="0"/>
          <c:order val="0"/>
          <c:tx>
            <c:strRef>
              <c:f>Sheet1!$B$1</c:f>
              <c:strCache>
                <c:ptCount val="1"/>
                <c:pt idx="0">
                  <c:v>Much more favorable</c:v>
                </c:pt>
              </c:strCache>
            </c:strRef>
          </c:tx>
          <c:spPr>
            <a:solidFill>
              <a:srgbClr val="6DB33F"/>
            </a:solidFill>
            <a:ln>
              <a:noFill/>
            </a:ln>
            <a:effectLst/>
          </c:spPr>
          <c:invertIfNegative val="0"/>
          <c:dPt>
            <c:idx val="0"/>
            <c:invertIfNegative val="0"/>
            <c:bubble3D val="0"/>
          </c:dPt>
          <c:dPt>
            <c:idx val="1"/>
            <c:invertIfNegative val="0"/>
            <c:bubble3D val="0"/>
          </c:dPt>
          <c:dPt>
            <c:idx val="2"/>
            <c:invertIfNegative val="0"/>
            <c:bubble3D val="0"/>
          </c:dPt>
          <c:dPt>
            <c:idx val="3"/>
            <c:invertIfNegative val="0"/>
            <c:bubble3D val="0"/>
          </c:dPt>
          <c:dPt>
            <c:idx val="4"/>
            <c:invertIfNegative val="0"/>
            <c:bubble3D val="0"/>
          </c:dPt>
          <c:dPt>
            <c:idx val="5"/>
            <c:invertIfNegative val="0"/>
            <c:bubble3D val="0"/>
          </c:dPt>
          <c:dPt>
            <c:idx val="6"/>
            <c:invertIfNegative val="0"/>
            <c:bubble3D val="0"/>
          </c:dPt>
          <c:dPt>
            <c:idx val="7"/>
            <c:invertIfNegative val="0"/>
            <c:bubble3D val="0"/>
          </c:dPt>
          <c:cat>
            <c:strRef>
              <c:f>Sheet1!$A$2:$A$10</c:f>
              <c:strCache>
                <c:ptCount val="9"/>
                <c:pt idx="0">
                  <c:v>Kosovo Energy</c:v>
                </c:pt>
                <c:pt idx="1">
                  <c:v>Power for an Independent Kosovo*</c:v>
                </c:pt>
                <c:pt idx="2">
                  <c:v>Healthy Energy, Strong Kosovo</c:v>
                </c:pt>
                <c:pt idx="3">
                  <c:v> Energy for Development</c:v>
                </c:pt>
                <c:pt idx="4">
                  <c:v>Energy for the Future</c:v>
                </c:pt>
                <c:pt idx="5">
                  <c:v>Modern Energy, Modern Kosovo</c:v>
                </c:pt>
                <c:pt idx="6">
                  <c:v>Creating Jobs with Energy</c:v>
                </c:pt>
                <c:pt idx="7">
                  <c:v>Using Energy Wisely </c:v>
                </c:pt>
                <c:pt idx="8">
                  <c:v>A Reliable, Cleaner Energy</c:v>
                </c:pt>
              </c:strCache>
            </c:strRef>
          </c:cat>
          <c:val>
            <c:numRef>
              <c:f>Sheet1!$B$2:$B$10</c:f>
              <c:numCache>
                <c:formatCode>General</c:formatCode>
                <c:ptCount val="9"/>
                <c:pt idx="0">
                  <c:v>26</c:v>
                </c:pt>
                <c:pt idx="1">
                  <c:v>31</c:v>
                </c:pt>
                <c:pt idx="2">
                  <c:v>35</c:v>
                </c:pt>
                <c:pt idx="3">
                  <c:v>38</c:v>
                </c:pt>
                <c:pt idx="4">
                  <c:v>38</c:v>
                </c:pt>
                <c:pt idx="5">
                  <c:v>41</c:v>
                </c:pt>
                <c:pt idx="6">
                  <c:v>47</c:v>
                </c:pt>
                <c:pt idx="7">
                  <c:v>50</c:v>
                </c:pt>
                <c:pt idx="8">
                  <c:v>50</c:v>
                </c:pt>
              </c:numCache>
            </c:numRef>
          </c:val>
        </c:ser>
        <c:ser>
          <c:idx val="1"/>
          <c:order val="1"/>
          <c:tx>
            <c:strRef>
              <c:f>Sheet1!$C$1</c:f>
              <c:strCache>
                <c:ptCount val="1"/>
                <c:pt idx="0">
                  <c:v>Somewhat more favorable</c:v>
                </c:pt>
              </c:strCache>
            </c:strRef>
          </c:tx>
          <c:spPr>
            <a:solidFill>
              <a:srgbClr val="9FD17D"/>
            </a:solidFill>
          </c:spPr>
          <c:invertIfNegative val="0"/>
          <c:cat>
            <c:strRef>
              <c:f>Sheet1!$A$2:$A$10</c:f>
              <c:strCache>
                <c:ptCount val="9"/>
                <c:pt idx="0">
                  <c:v>Kosovo Energy</c:v>
                </c:pt>
                <c:pt idx="1">
                  <c:v>Power for an Independent Kosovo*</c:v>
                </c:pt>
                <c:pt idx="2">
                  <c:v>Healthy Energy, Strong Kosovo</c:v>
                </c:pt>
                <c:pt idx="3">
                  <c:v> Energy for Development</c:v>
                </c:pt>
                <c:pt idx="4">
                  <c:v>Energy for the Future</c:v>
                </c:pt>
                <c:pt idx="5">
                  <c:v>Modern Energy, Modern Kosovo</c:v>
                </c:pt>
                <c:pt idx="6">
                  <c:v>Creating Jobs with Energy</c:v>
                </c:pt>
                <c:pt idx="7">
                  <c:v>Using Energy Wisely </c:v>
                </c:pt>
                <c:pt idx="8">
                  <c:v>A Reliable, Cleaner Energy</c:v>
                </c:pt>
              </c:strCache>
            </c:strRef>
          </c:cat>
          <c:val>
            <c:numRef>
              <c:f>Sheet1!$C$2:$C$10</c:f>
              <c:numCache>
                <c:formatCode>General</c:formatCode>
                <c:ptCount val="9"/>
                <c:pt idx="0">
                  <c:v>44</c:v>
                </c:pt>
                <c:pt idx="1">
                  <c:v>31</c:v>
                </c:pt>
                <c:pt idx="2">
                  <c:v>30</c:v>
                </c:pt>
                <c:pt idx="3">
                  <c:v>26</c:v>
                </c:pt>
                <c:pt idx="4">
                  <c:v>44</c:v>
                </c:pt>
                <c:pt idx="5">
                  <c:v>34</c:v>
                </c:pt>
                <c:pt idx="6">
                  <c:v>29</c:v>
                </c:pt>
                <c:pt idx="7">
                  <c:v>25</c:v>
                </c:pt>
                <c:pt idx="8">
                  <c:v>29</c:v>
                </c:pt>
              </c:numCache>
            </c:numRef>
          </c:val>
        </c:ser>
        <c:dLbls>
          <c:showLegendKey val="0"/>
          <c:showVal val="0"/>
          <c:showCatName val="0"/>
          <c:showSerName val="0"/>
          <c:showPercent val="0"/>
          <c:showBubbleSize val="0"/>
        </c:dLbls>
        <c:gapWidth val="42"/>
        <c:overlap val="100"/>
        <c:axId val="376595888"/>
        <c:axId val="377368120"/>
      </c:barChart>
      <c:catAx>
        <c:axId val="376595888"/>
        <c:scaling>
          <c:orientation val="minMax"/>
        </c:scaling>
        <c:delete val="0"/>
        <c:axPos val="l"/>
        <c:numFmt formatCode="General" sourceLinked="1"/>
        <c:majorTickMark val="out"/>
        <c:minorTickMark val="none"/>
        <c:tickLblPos val="nextTo"/>
        <c:txPr>
          <a:bodyPr/>
          <a:lstStyle/>
          <a:p>
            <a:pPr>
              <a:defRPr sz="1800" b="1">
                <a:latin typeface="Arial" pitchFamily="34" charset="0"/>
                <a:cs typeface="Arial" pitchFamily="34" charset="0"/>
              </a:defRPr>
            </a:pPr>
            <a:endParaRPr lang="en-US"/>
          </a:p>
        </c:txPr>
        <c:crossAx val="377368120"/>
        <c:crosses val="autoZero"/>
        <c:auto val="1"/>
        <c:lblAlgn val="ctr"/>
        <c:lblOffset val="100"/>
        <c:noMultiLvlLbl val="0"/>
      </c:catAx>
      <c:valAx>
        <c:axId val="377368120"/>
        <c:scaling>
          <c:orientation val="minMax"/>
          <c:max val="100"/>
          <c:min val="0"/>
        </c:scaling>
        <c:delete val="0"/>
        <c:axPos val="b"/>
        <c:majorGridlines>
          <c:spPr>
            <a:ln>
              <a:solidFill>
                <a:schemeClr val="bg1">
                  <a:lumMod val="50000"/>
                  <a:alpha val="75000"/>
                </a:schemeClr>
              </a:solidFill>
              <a:prstDash val="dash"/>
            </a:ln>
          </c:spPr>
        </c:majorGridlines>
        <c:numFmt formatCode="General" sourceLinked="1"/>
        <c:majorTickMark val="out"/>
        <c:minorTickMark val="none"/>
        <c:tickLblPos val="nextTo"/>
        <c:spPr>
          <a:noFill/>
          <a:ln>
            <a:noFill/>
          </a:ln>
        </c:spPr>
        <c:txPr>
          <a:bodyPr/>
          <a:lstStyle/>
          <a:p>
            <a:pPr>
              <a:defRPr sz="1400">
                <a:solidFill>
                  <a:schemeClr val="tx1">
                    <a:lumMod val="75000"/>
                    <a:lumOff val="25000"/>
                  </a:schemeClr>
                </a:solidFill>
                <a:latin typeface="Arial" pitchFamily="34" charset="0"/>
                <a:cs typeface="Arial" pitchFamily="34" charset="0"/>
              </a:defRPr>
            </a:pPr>
            <a:endParaRPr lang="en-US"/>
          </a:p>
        </c:txPr>
        <c:crossAx val="376595888"/>
        <c:crosses val="autoZero"/>
        <c:crossBetween val="between"/>
        <c:majorUnit val="20"/>
      </c:valAx>
      <c:spPr>
        <a:noFill/>
        <a:ln w="25400">
          <a:noFill/>
        </a:ln>
      </c:spPr>
    </c:plotArea>
    <c:legend>
      <c:legendPos val="t"/>
      <c:layout>
        <c:manualLayout>
          <c:xMode val="edge"/>
          <c:yMode val="edge"/>
          <c:x val="0.17367335839776787"/>
          <c:y val="0.11388886397881365"/>
          <c:w val="0.81881913409472451"/>
          <c:h val="5.3544170265929517E-2"/>
        </c:manualLayout>
      </c:layout>
      <c:overlay val="0"/>
      <c:txPr>
        <a:bodyPr/>
        <a:lstStyle/>
        <a:p>
          <a:pPr>
            <a:defRPr sz="1600" b="1"/>
          </a:pPr>
          <a:endParaRPr lang="en-US"/>
        </a:p>
      </c:txPr>
    </c:legend>
    <c:plotVisOnly val="1"/>
    <c:dispBlanksAs val="gap"/>
    <c:showDLblsOverMax val="0"/>
  </c:chart>
  <c:spPr>
    <a:noFill/>
    <a:ln>
      <a:noFill/>
    </a:ln>
  </c:spPr>
  <c:txPr>
    <a:bodyPr/>
    <a:lstStyle/>
    <a:p>
      <a:pPr>
        <a:defRPr sz="1800"/>
      </a:pPr>
      <a:endParaRPr lang="en-US"/>
    </a:p>
  </c:txPr>
  <c:externalData r:id="rId1">
    <c:autoUpdate val="0"/>
  </c:externalData>
  <c:userShapes r:id="rId2"/>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942535944068938E-2"/>
          <c:y val="7.7778911911809731E-2"/>
          <c:w val="0.93345864399693401"/>
          <c:h val="0.82590570687872078"/>
        </c:manualLayout>
      </c:layout>
      <c:barChart>
        <c:barDir val="col"/>
        <c:grouping val="clustered"/>
        <c:varyColors val="0"/>
        <c:ser>
          <c:idx val="0"/>
          <c:order val="0"/>
          <c:tx>
            <c:strRef>
              <c:f>Sheet1!$B$1</c:f>
              <c:strCache>
                <c:ptCount val="1"/>
                <c:pt idx="0">
                  <c:v>Column2</c:v>
                </c:pt>
              </c:strCache>
            </c:strRef>
          </c:tx>
          <c:spPr>
            <a:solidFill>
              <a:srgbClr val="C00000"/>
            </a:solidFill>
            <a:ln>
              <a:noFill/>
            </a:ln>
            <a:effectLst/>
          </c:spPr>
          <c:invertIfNegative val="0"/>
          <c:dPt>
            <c:idx val="0"/>
            <c:invertIfNegative val="0"/>
            <c:bubble3D val="0"/>
            <c:spPr>
              <a:solidFill>
                <a:srgbClr val="6DB33F"/>
              </a:solidFill>
              <a:ln>
                <a:noFill/>
              </a:ln>
              <a:effectLst/>
            </c:spPr>
          </c:dPt>
          <c:dPt>
            <c:idx val="1"/>
            <c:invertIfNegative val="0"/>
            <c:bubble3D val="0"/>
            <c:spPr>
              <a:solidFill>
                <a:schemeClr val="bg1">
                  <a:lumMod val="50000"/>
                </a:schemeClr>
              </a:solidFill>
              <a:ln>
                <a:noFill/>
              </a:ln>
              <a:effectLst/>
            </c:spPr>
          </c:dPt>
          <c:dPt>
            <c:idx val="2"/>
            <c:invertIfNegative val="0"/>
            <c:bubble3D val="0"/>
          </c:dPt>
          <c:dLbls>
            <c:dLbl>
              <c:idx val="0"/>
              <c:layout>
                <c:manualLayout>
                  <c:x val="2.704000228252034E-17"/>
                  <c:y val="0.10215053763440861"/>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1"/>
              <c:layout>
                <c:manualLayout>
                  <c:x val="2.9498525073746312E-3"/>
                  <c:y val="9.2801088037953505E-2"/>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2"/>
              <c:layout>
                <c:manualLayout>
                  <c:x val="-1.0816000913008136E-16"/>
                  <c:y val="9.2801088037953505E-2"/>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9"/>
              <c:layout>
                <c:manualLayout>
                  <c:x val="1.4749262536873156E-3"/>
                  <c:y val="0"/>
                </c:manualLayout>
              </c:layout>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2400" b="1">
                    <a:solidFill>
                      <a:schemeClr val="bg1"/>
                    </a:solidFill>
                    <a:latin typeface="Arial" pitchFamily="34" charset="0"/>
                    <a:cs typeface="Arial"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Positive</c:v>
                </c:pt>
                <c:pt idx="1">
                  <c:v>Negative</c:v>
                </c:pt>
              </c:strCache>
            </c:strRef>
          </c:cat>
          <c:val>
            <c:numRef>
              <c:f>Sheet1!$B$2:$B$3</c:f>
              <c:numCache>
                <c:formatCode>General</c:formatCode>
                <c:ptCount val="2"/>
                <c:pt idx="0">
                  <c:v>56</c:v>
                </c:pt>
                <c:pt idx="1">
                  <c:v>25</c:v>
                </c:pt>
              </c:numCache>
            </c:numRef>
          </c:val>
        </c:ser>
        <c:dLbls>
          <c:showLegendKey val="0"/>
          <c:showVal val="0"/>
          <c:showCatName val="0"/>
          <c:showSerName val="0"/>
          <c:showPercent val="0"/>
          <c:showBubbleSize val="0"/>
        </c:dLbls>
        <c:gapWidth val="36"/>
        <c:overlap val="-20"/>
        <c:axId val="377368904"/>
        <c:axId val="377369296"/>
      </c:barChart>
      <c:catAx>
        <c:axId val="377368904"/>
        <c:scaling>
          <c:orientation val="minMax"/>
        </c:scaling>
        <c:delete val="0"/>
        <c:axPos val="b"/>
        <c:numFmt formatCode="General" sourceLinked="1"/>
        <c:majorTickMark val="out"/>
        <c:minorTickMark val="none"/>
        <c:tickLblPos val="nextTo"/>
        <c:spPr>
          <a:noFill/>
          <a:ln>
            <a:noFill/>
          </a:ln>
        </c:spPr>
        <c:txPr>
          <a:bodyPr/>
          <a:lstStyle/>
          <a:p>
            <a:pPr>
              <a:defRPr sz="1600" b="1">
                <a:solidFill>
                  <a:schemeClr val="tx1"/>
                </a:solidFill>
                <a:latin typeface="Arial" pitchFamily="34" charset="0"/>
                <a:cs typeface="Arial" pitchFamily="34" charset="0"/>
              </a:defRPr>
            </a:pPr>
            <a:endParaRPr lang="en-US"/>
          </a:p>
        </c:txPr>
        <c:crossAx val="377369296"/>
        <c:crosses val="autoZero"/>
        <c:auto val="1"/>
        <c:lblAlgn val="ctr"/>
        <c:lblOffset val="100"/>
        <c:noMultiLvlLbl val="0"/>
      </c:catAx>
      <c:valAx>
        <c:axId val="377369296"/>
        <c:scaling>
          <c:orientation val="minMax"/>
          <c:max val="80"/>
          <c:min val="0"/>
        </c:scaling>
        <c:delete val="0"/>
        <c:axPos val="l"/>
        <c:majorGridlines>
          <c:spPr>
            <a:ln>
              <a:solidFill>
                <a:schemeClr val="bg1">
                  <a:lumMod val="50000"/>
                  <a:alpha val="75000"/>
                </a:schemeClr>
              </a:solidFill>
              <a:prstDash val="dash"/>
            </a:ln>
          </c:spPr>
        </c:majorGridlines>
        <c:numFmt formatCode="General" sourceLinked="1"/>
        <c:majorTickMark val="out"/>
        <c:minorTickMark val="none"/>
        <c:tickLblPos val="nextTo"/>
        <c:spPr>
          <a:ln>
            <a:noFill/>
          </a:ln>
        </c:spPr>
        <c:txPr>
          <a:bodyPr/>
          <a:lstStyle/>
          <a:p>
            <a:pPr>
              <a:defRPr sz="1400">
                <a:solidFill>
                  <a:schemeClr val="tx1">
                    <a:lumMod val="75000"/>
                    <a:lumOff val="25000"/>
                  </a:schemeClr>
                </a:solidFill>
                <a:latin typeface="Arial" pitchFamily="34" charset="0"/>
                <a:cs typeface="Arial" pitchFamily="34" charset="0"/>
              </a:defRPr>
            </a:pPr>
            <a:endParaRPr lang="en-US"/>
          </a:p>
        </c:txPr>
        <c:crossAx val="377368904"/>
        <c:crosses val="autoZero"/>
        <c:crossBetween val="between"/>
        <c:majorUnit val="20"/>
      </c:valAx>
    </c:plotArea>
    <c:plotVisOnly val="1"/>
    <c:dispBlanksAs val="gap"/>
    <c:showDLblsOverMax val="0"/>
  </c:chart>
  <c:txPr>
    <a:bodyPr/>
    <a:lstStyle/>
    <a:p>
      <a:pPr>
        <a:defRPr sz="18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drawing1.xml><?xml version="1.0" encoding="utf-8"?>
<c:userShapes xmlns:c="http://schemas.openxmlformats.org/drawingml/2006/chart">
  <cdr:relSizeAnchor xmlns:cdr="http://schemas.openxmlformats.org/drawingml/2006/chartDrawing">
    <cdr:from>
      <cdr:x>0.96396</cdr:x>
      <cdr:y>0.93333</cdr:y>
    </cdr:from>
    <cdr:to>
      <cdr:x>0.99099</cdr:x>
      <cdr:y>0.98333</cdr:y>
    </cdr:to>
    <cdr:sp macro="" textlink="">
      <cdr:nvSpPr>
        <cdr:cNvPr id="2" name="TextBox 1"/>
        <cdr:cNvSpPr txBox="1"/>
      </cdr:nvSpPr>
      <cdr:spPr>
        <a:xfrm xmlns:a="http://schemas.openxmlformats.org/drawingml/2006/main">
          <a:off x="8153399" y="4267201"/>
          <a:ext cx="228600" cy="2286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smtClean="0"/>
            <a:t>%</a:t>
          </a:r>
          <a:endParaRPr lang="en-US"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1308C6-6910-406B-A36E-406F6B0C0755}" type="datetimeFigureOut">
              <a:rPr lang="en-US" smtClean="0"/>
              <a:t>11/1/2016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E02AB2-D526-4ED7-9F8F-8AC4E3CE9CFC}" type="slidenum">
              <a:rPr lang="en-US" smtClean="0"/>
              <a:t>‹#›</a:t>
            </a:fld>
            <a:endParaRPr lang="en-US"/>
          </a:p>
        </p:txBody>
      </p:sp>
    </p:spTree>
    <p:extLst>
      <p:ext uri="{BB962C8B-B14F-4D97-AF65-F5344CB8AC3E}">
        <p14:creationId xmlns:p14="http://schemas.microsoft.com/office/powerpoint/2010/main" val="30117053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Simply informing people is not sufficient. To change attitudes and </a:t>
            </a:r>
            <a:r>
              <a:rPr lang="en-US" baseline="0" dirty="0" err="1" smtClean="0"/>
              <a:t>behaviours</a:t>
            </a:r>
            <a:r>
              <a:rPr lang="en-US" baseline="0" dirty="0" smtClean="0"/>
              <a:t> we need to be sophisticated and organized in how we communicate about energy investments, policies, and reforms – and about how we interact with public audiences.</a:t>
            </a:r>
          </a:p>
          <a:p>
            <a:endParaRPr lang="en-US" baseline="0" dirty="0" smtClean="0"/>
          </a:p>
        </p:txBody>
      </p:sp>
      <p:sp>
        <p:nvSpPr>
          <p:cNvPr id="4" name="Slide Number Placeholder 3"/>
          <p:cNvSpPr>
            <a:spLocks noGrp="1"/>
          </p:cNvSpPr>
          <p:nvPr>
            <p:ph type="sldNum" sz="quarter" idx="10"/>
          </p:nvPr>
        </p:nvSpPr>
        <p:spPr/>
        <p:txBody>
          <a:bodyPr/>
          <a:lstStyle/>
          <a:p>
            <a:fld id="{11E02AB2-D526-4ED7-9F8F-8AC4E3CE9CFC}" type="slidenum">
              <a:rPr lang="en-US" smtClean="0"/>
              <a:t>1</a:t>
            </a:fld>
            <a:endParaRPr lang="en-US"/>
          </a:p>
        </p:txBody>
      </p:sp>
    </p:spTree>
    <p:extLst>
      <p:ext uri="{BB962C8B-B14F-4D97-AF65-F5344CB8AC3E}">
        <p14:creationId xmlns:p14="http://schemas.microsoft.com/office/powerpoint/2010/main" val="25228072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Respondents were asked to pick</a:t>
            </a:r>
            <a:r>
              <a:rPr lang="en-US" sz="1200" kern="1200" baseline="0" dirty="0" smtClean="0">
                <a:solidFill>
                  <a:schemeClr val="tx1"/>
                </a:solidFill>
                <a:effectLst/>
                <a:latin typeface="+mn-lt"/>
                <a:ea typeface="+mn-ea"/>
                <a:cs typeface="+mn-cs"/>
              </a:rPr>
              <a:t> two concerns so should have been </a:t>
            </a:r>
            <a:r>
              <a:rPr lang="en-US" sz="1200" kern="1200" dirty="0" smtClean="0">
                <a:solidFill>
                  <a:schemeClr val="tx1"/>
                </a:solidFill>
                <a:effectLst/>
                <a:latin typeface="+mn-lt"/>
                <a:ea typeface="+mn-ea"/>
                <a:cs typeface="+mn-cs"/>
              </a:rPr>
              <a:t>200%</a:t>
            </a:r>
            <a:r>
              <a:rPr lang="en-US" sz="1200" kern="1200" baseline="0" dirty="0" smtClean="0">
                <a:solidFill>
                  <a:schemeClr val="tx1"/>
                </a:solidFill>
                <a:effectLst/>
                <a:latin typeface="+mn-lt"/>
                <a:ea typeface="+mn-ea"/>
                <a:cs typeface="+mn-cs"/>
              </a:rPr>
              <a:t> but many only picked one or said they didn’t know</a:t>
            </a:r>
            <a:endParaRPr lang="en-US" dirty="0"/>
          </a:p>
        </p:txBody>
      </p:sp>
      <p:sp>
        <p:nvSpPr>
          <p:cNvPr id="4" name="Slide Number Placeholder 3"/>
          <p:cNvSpPr>
            <a:spLocks noGrp="1"/>
          </p:cNvSpPr>
          <p:nvPr>
            <p:ph type="sldNum" sz="quarter" idx="10"/>
          </p:nvPr>
        </p:nvSpPr>
        <p:spPr/>
        <p:txBody>
          <a:bodyPr/>
          <a:lstStyle/>
          <a:p>
            <a:fld id="{35D009E2-D3D1-4380-B9F0-518A69D8EC80}" type="slidenum">
              <a:rPr lang="en-US" smtClean="0"/>
              <a:pPr/>
              <a:t>11</a:t>
            </a:fld>
            <a:endParaRPr lang="en-US" dirty="0"/>
          </a:p>
        </p:txBody>
      </p:sp>
    </p:spTree>
    <p:extLst>
      <p:ext uri="{BB962C8B-B14F-4D97-AF65-F5344CB8AC3E}">
        <p14:creationId xmlns:p14="http://schemas.microsoft.com/office/powerpoint/2010/main" val="24722735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D009E2-D3D1-4380-B9F0-518A69D8EC80}" type="slidenum">
              <a:rPr lang="en-US" smtClean="0"/>
              <a:pPr/>
              <a:t>12</a:t>
            </a:fld>
            <a:endParaRPr lang="en-US"/>
          </a:p>
        </p:txBody>
      </p:sp>
    </p:spTree>
    <p:extLst>
      <p:ext uri="{BB962C8B-B14F-4D97-AF65-F5344CB8AC3E}">
        <p14:creationId xmlns:p14="http://schemas.microsoft.com/office/powerpoint/2010/main" val="13597296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D009E2-D3D1-4380-B9F0-518A69D8EC80}" type="slidenum">
              <a:rPr lang="en-US" smtClean="0"/>
              <a:pPr/>
              <a:t>13</a:t>
            </a:fld>
            <a:endParaRPr lang="en-US"/>
          </a:p>
        </p:txBody>
      </p:sp>
    </p:spTree>
    <p:extLst>
      <p:ext uri="{BB962C8B-B14F-4D97-AF65-F5344CB8AC3E}">
        <p14:creationId xmlns:p14="http://schemas.microsoft.com/office/powerpoint/2010/main" val="26925833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PROOFED</a:t>
            </a:r>
            <a:endParaRPr lang="en-US" dirty="0"/>
          </a:p>
        </p:txBody>
      </p:sp>
      <p:sp>
        <p:nvSpPr>
          <p:cNvPr id="4" name="Slide Number Placeholder 3"/>
          <p:cNvSpPr>
            <a:spLocks noGrp="1"/>
          </p:cNvSpPr>
          <p:nvPr>
            <p:ph type="sldNum" sz="quarter" idx="10"/>
          </p:nvPr>
        </p:nvSpPr>
        <p:spPr/>
        <p:txBody>
          <a:bodyPr/>
          <a:lstStyle/>
          <a:p>
            <a:fld id="{35D009E2-D3D1-4380-B9F0-518A69D8EC80}" type="slidenum">
              <a:rPr lang="en-US" smtClean="0"/>
              <a:t>14</a:t>
            </a:fld>
            <a:endParaRPr lang="en-US"/>
          </a:p>
        </p:txBody>
      </p:sp>
    </p:spTree>
    <p:extLst>
      <p:ext uri="{BB962C8B-B14F-4D97-AF65-F5344CB8AC3E}">
        <p14:creationId xmlns:p14="http://schemas.microsoft.com/office/powerpoint/2010/main" val="34999406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a:t>
            </a:r>
            <a:r>
              <a:rPr lang="en-US" baseline="0" dirty="0" smtClean="0"/>
              <a:t>wanted to show you these survey findings because this is the type of research you should have before designing any communications strategy that intends to motivate the public. Respondents were allowed to pick more than one.</a:t>
            </a:r>
            <a:endParaRPr lang="en-US" dirty="0"/>
          </a:p>
        </p:txBody>
      </p:sp>
      <p:sp>
        <p:nvSpPr>
          <p:cNvPr id="4" name="Slide Number Placeholder 3"/>
          <p:cNvSpPr>
            <a:spLocks noGrp="1"/>
          </p:cNvSpPr>
          <p:nvPr>
            <p:ph type="sldNum" sz="quarter" idx="10"/>
          </p:nvPr>
        </p:nvSpPr>
        <p:spPr/>
        <p:txBody>
          <a:bodyPr/>
          <a:lstStyle/>
          <a:p>
            <a:fld id="{35D009E2-D3D1-4380-B9F0-518A69D8EC80}" type="slidenum">
              <a:rPr lang="en-US" smtClean="0"/>
              <a:t>15</a:t>
            </a:fld>
            <a:endParaRPr lang="en-US" dirty="0"/>
          </a:p>
        </p:txBody>
      </p:sp>
    </p:spTree>
    <p:extLst>
      <p:ext uri="{BB962C8B-B14F-4D97-AF65-F5344CB8AC3E}">
        <p14:creationId xmlns:p14="http://schemas.microsoft.com/office/powerpoint/2010/main" val="27962273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E02AB2-D526-4ED7-9F8F-8AC4E3CE9CFC}" type="slidenum">
              <a:rPr lang="en-US" smtClean="0"/>
              <a:t>16</a:t>
            </a:fld>
            <a:endParaRPr lang="en-US"/>
          </a:p>
        </p:txBody>
      </p:sp>
    </p:spTree>
    <p:extLst>
      <p:ext uri="{BB962C8B-B14F-4D97-AF65-F5344CB8AC3E}">
        <p14:creationId xmlns:p14="http://schemas.microsoft.com/office/powerpoint/2010/main" val="12001514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a:r>
              <a:rPr lang="en-US" sz="2200" kern="1200" dirty="0" smtClean="0">
                <a:solidFill>
                  <a:schemeClr val="tx2"/>
                </a:solidFill>
                <a:latin typeface="+mn-lt"/>
                <a:ea typeface="+mn-ea"/>
                <a:cs typeface="+mn-cs"/>
              </a:rPr>
              <a:t>Awareness-raising campaigns are necessary but they will not change minds or </a:t>
            </a:r>
            <a:r>
              <a:rPr lang="en-US" sz="2200" kern="1200" dirty="0" err="1" smtClean="0">
                <a:solidFill>
                  <a:schemeClr val="tx2"/>
                </a:solidFill>
                <a:latin typeface="+mn-lt"/>
                <a:ea typeface="+mn-ea"/>
                <a:cs typeface="+mn-cs"/>
              </a:rPr>
              <a:t>behaviours</a:t>
            </a:r>
            <a:r>
              <a:rPr lang="en-US" sz="2200" kern="1200" dirty="0" smtClean="0">
                <a:solidFill>
                  <a:schemeClr val="tx2"/>
                </a:solidFill>
                <a:latin typeface="+mn-lt"/>
                <a:ea typeface="+mn-ea"/>
                <a:cs typeface="+mn-cs"/>
              </a:rPr>
              <a:t>. </a:t>
            </a:r>
          </a:p>
          <a:p>
            <a:pPr lvl="1"/>
            <a:r>
              <a:rPr lang="en-US" sz="2200" kern="1200" dirty="0" smtClean="0">
                <a:solidFill>
                  <a:schemeClr val="tx2"/>
                </a:solidFill>
                <a:latin typeface="+mn-lt"/>
                <a:ea typeface="+mn-ea"/>
                <a:cs typeface="+mn-cs"/>
              </a:rPr>
              <a:t>You need attitudinal objectives as well. </a:t>
            </a:r>
          </a:p>
          <a:p>
            <a:pPr eaLnBrk="1" hangingPunct="1"/>
            <a:endParaRPr lang="en-US" altLang="en-US" dirty="0"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2607722-D2FA-4744-94F8-53CEDB11B61D}" type="slidenum">
              <a:rPr lang="en-US" altLang="en-US">
                <a:latin typeface="Arial" panose="020B0604020202020204" pitchFamily="34" charset="0"/>
              </a:rPr>
              <a:pPr>
                <a:spcBef>
                  <a:spcPct val="0"/>
                </a:spcBef>
              </a:pPr>
              <a:t>17</a:t>
            </a:fld>
            <a:endParaRPr lang="en-US" altLang="en-US">
              <a:latin typeface="Arial" panose="020B0604020202020204" pitchFamily="34" charset="0"/>
            </a:endParaRPr>
          </a:p>
        </p:txBody>
      </p:sp>
    </p:spTree>
    <p:extLst>
      <p:ext uri="{BB962C8B-B14F-4D97-AF65-F5344CB8AC3E}">
        <p14:creationId xmlns:p14="http://schemas.microsoft.com/office/powerpoint/2010/main" val="6807198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2607722-D2FA-4744-94F8-53CEDB11B61D}" type="slidenum">
              <a:rPr lang="en-US" altLang="en-US">
                <a:latin typeface="Arial" panose="020B0604020202020204" pitchFamily="34" charset="0"/>
              </a:rPr>
              <a:pPr>
                <a:spcBef>
                  <a:spcPct val="0"/>
                </a:spcBef>
              </a:pPr>
              <a:t>19</a:t>
            </a:fld>
            <a:endParaRPr lang="en-US" altLang="en-US">
              <a:latin typeface="Arial" panose="020B0604020202020204" pitchFamily="34" charset="0"/>
            </a:endParaRPr>
          </a:p>
        </p:txBody>
      </p:sp>
    </p:spTree>
    <p:extLst>
      <p:ext uri="{BB962C8B-B14F-4D97-AF65-F5344CB8AC3E}">
        <p14:creationId xmlns:p14="http://schemas.microsoft.com/office/powerpoint/2010/main" val="10385753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2"/>
                </a:solidFill>
                <a:latin typeface="+mn-lt"/>
                <a:ea typeface="+mn-ea"/>
                <a:cs typeface="+mn-cs"/>
              </a:rPr>
              <a:t>A tracking survey measured trends in PSA recognition and relevant attitudes, behaviors. In June 2011, before the campaign launch, the Ad Council fielded a benchmark tracking survey. A follow-up survey was fielded in June 2012. They saw</a:t>
            </a:r>
            <a:r>
              <a:rPr lang="en-US" sz="1200" kern="1200" baseline="0" dirty="0" smtClean="0">
                <a:solidFill>
                  <a:schemeClr val="tx2"/>
                </a:solidFill>
                <a:latin typeface="+mn-lt"/>
                <a:ea typeface="+mn-ea"/>
                <a:cs typeface="+mn-cs"/>
              </a:rPr>
              <a:t> </a:t>
            </a:r>
            <a:r>
              <a:rPr lang="en-US" sz="1200" kern="1200" dirty="0" smtClean="0">
                <a:solidFill>
                  <a:schemeClr val="tx2"/>
                </a:solidFill>
                <a:latin typeface="+mn-lt"/>
                <a:ea typeface="+mn-ea"/>
                <a:cs typeface="+mn-cs"/>
              </a:rPr>
              <a:t>Significant improvements in energy saving behaviors.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2"/>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2"/>
                </a:solidFill>
                <a:latin typeface="+mn-lt"/>
                <a:ea typeface="+mn-ea"/>
                <a:cs typeface="+mn-cs"/>
              </a:rPr>
              <a:t>All measures were significantly higher among those who saw or heard the PSAs.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2"/>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2"/>
              </a:solidFill>
              <a:latin typeface="+mn-lt"/>
              <a:ea typeface="+mn-ea"/>
              <a:cs typeface="+mn-cs"/>
            </a:endParaRPr>
          </a:p>
          <a:p>
            <a:pPr eaLnBrk="1" hangingPunct="1"/>
            <a:endParaRPr lang="en-US" altLang="en-US" dirty="0"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2607722-D2FA-4744-94F8-53CEDB11B61D}" type="slidenum">
              <a:rPr lang="en-US" altLang="en-US">
                <a:latin typeface="Arial" panose="020B0604020202020204" pitchFamily="34" charset="0"/>
              </a:rPr>
              <a:pPr>
                <a:spcBef>
                  <a:spcPct val="0"/>
                </a:spcBef>
              </a:pPr>
              <a:t>20</a:t>
            </a:fld>
            <a:endParaRPr lang="en-US" altLang="en-US">
              <a:latin typeface="Arial" panose="020B0604020202020204" pitchFamily="34" charset="0"/>
            </a:endParaRPr>
          </a:p>
        </p:txBody>
      </p:sp>
    </p:spTree>
    <p:extLst>
      <p:ext uri="{BB962C8B-B14F-4D97-AF65-F5344CB8AC3E}">
        <p14:creationId xmlns:p14="http://schemas.microsoft.com/office/powerpoint/2010/main" val="25188463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a:t>
            </a:r>
            <a:r>
              <a:rPr lang="en-US" baseline="0" dirty="0" smtClean="0"/>
              <a:t> things clear to people</a:t>
            </a:r>
            <a:endParaRPr lang="en-US" dirty="0"/>
          </a:p>
        </p:txBody>
      </p:sp>
      <p:sp>
        <p:nvSpPr>
          <p:cNvPr id="4" name="Slide Number Placeholder 3"/>
          <p:cNvSpPr>
            <a:spLocks noGrp="1"/>
          </p:cNvSpPr>
          <p:nvPr>
            <p:ph type="sldNum" sz="quarter" idx="10"/>
          </p:nvPr>
        </p:nvSpPr>
        <p:spPr/>
        <p:txBody>
          <a:bodyPr/>
          <a:lstStyle/>
          <a:p>
            <a:fld id="{11E02AB2-D526-4ED7-9F8F-8AC4E3CE9CFC}" type="slidenum">
              <a:rPr lang="en-US" smtClean="0"/>
              <a:t>21</a:t>
            </a:fld>
            <a:endParaRPr lang="en-US"/>
          </a:p>
        </p:txBody>
      </p:sp>
    </p:spTree>
    <p:extLst>
      <p:ext uri="{BB962C8B-B14F-4D97-AF65-F5344CB8AC3E}">
        <p14:creationId xmlns:p14="http://schemas.microsoft.com/office/powerpoint/2010/main" val="3180476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purpose</a:t>
            </a:r>
            <a:r>
              <a:rPr lang="en-US" baseline="0" dirty="0" smtClean="0"/>
              <a:t> of this discussion is not to prepare you to design and implement your own communications strategy. My hope is that you’ll be better prepared to hire and manage the work of professional communicators to help you meet your goals. It is difficult for governments to convince citizens to behave differently if they do not want to do so. This session will be useful to you if we can start to answer the question “How can we work with citizens to understand how they’re thinking and then design public communications strategies that encourage to take and own better decisions about energy?”</a:t>
            </a:r>
            <a:endParaRPr lang="en-US" dirty="0"/>
          </a:p>
        </p:txBody>
      </p:sp>
      <p:sp>
        <p:nvSpPr>
          <p:cNvPr id="4" name="Slide Number Placeholder 3"/>
          <p:cNvSpPr>
            <a:spLocks noGrp="1"/>
          </p:cNvSpPr>
          <p:nvPr>
            <p:ph type="sldNum" sz="quarter" idx="10"/>
          </p:nvPr>
        </p:nvSpPr>
        <p:spPr/>
        <p:txBody>
          <a:bodyPr/>
          <a:lstStyle/>
          <a:p>
            <a:fld id="{11E02AB2-D526-4ED7-9F8F-8AC4E3CE9CFC}" type="slidenum">
              <a:rPr lang="en-US" smtClean="0"/>
              <a:t>2</a:t>
            </a:fld>
            <a:endParaRPr lang="en-US"/>
          </a:p>
        </p:txBody>
      </p:sp>
    </p:spTree>
    <p:extLst>
      <p:ext uri="{BB962C8B-B14F-4D97-AF65-F5344CB8AC3E}">
        <p14:creationId xmlns:p14="http://schemas.microsoft.com/office/powerpoint/2010/main" val="25853844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E02AB2-D526-4ED7-9F8F-8AC4E3CE9CFC}" type="slidenum">
              <a:rPr lang="en-US" smtClean="0"/>
              <a:t>22</a:t>
            </a:fld>
            <a:endParaRPr lang="en-US"/>
          </a:p>
        </p:txBody>
      </p:sp>
    </p:spTree>
    <p:extLst>
      <p:ext uri="{BB962C8B-B14F-4D97-AF65-F5344CB8AC3E}">
        <p14:creationId xmlns:p14="http://schemas.microsoft.com/office/powerpoint/2010/main" val="14830024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accent1"/>
                </a:solidFill>
                <a:latin typeface="+mn-lt"/>
                <a:ea typeface="+mn-ea"/>
                <a:cs typeface="+mn-cs"/>
              </a:rPr>
              <a:t>It’s not what you say, it’s what your audience hears</a:t>
            </a:r>
          </a:p>
          <a:p>
            <a:endParaRPr lang="en-US" dirty="0"/>
          </a:p>
        </p:txBody>
      </p:sp>
      <p:sp>
        <p:nvSpPr>
          <p:cNvPr id="4" name="Slide Number Placeholder 3"/>
          <p:cNvSpPr>
            <a:spLocks noGrp="1"/>
          </p:cNvSpPr>
          <p:nvPr>
            <p:ph type="sldNum" sz="quarter" idx="10"/>
          </p:nvPr>
        </p:nvSpPr>
        <p:spPr/>
        <p:txBody>
          <a:bodyPr/>
          <a:lstStyle/>
          <a:p>
            <a:fld id="{11E02AB2-D526-4ED7-9F8F-8AC4E3CE9CFC}" type="slidenum">
              <a:rPr lang="en-US" smtClean="0"/>
              <a:t>23</a:t>
            </a:fld>
            <a:endParaRPr lang="en-US"/>
          </a:p>
        </p:txBody>
      </p:sp>
    </p:spTree>
    <p:extLst>
      <p:ext uri="{BB962C8B-B14F-4D97-AF65-F5344CB8AC3E}">
        <p14:creationId xmlns:p14="http://schemas.microsoft.com/office/powerpoint/2010/main" val="20038784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PROOFED</a:t>
            </a:r>
          </a:p>
          <a:p>
            <a:endParaRPr lang="en-US" dirty="0"/>
          </a:p>
        </p:txBody>
      </p:sp>
      <p:sp>
        <p:nvSpPr>
          <p:cNvPr id="4" name="Slide Number Placeholder 3"/>
          <p:cNvSpPr>
            <a:spLocks noGrp="1"/>
          </p:cNvSpPr>
          <p:nvPr>
            <p:ph type="sldNum" sz="quarter" idx="10"/>
          </p:nvPr>
        </p:nvSpPr>
        <p:spPr/>
        <p:txBody>
          <a:bodyPr/>
          <a:lstStyle/>
          <a:p>
            <a:fld id="{35D009E2-D3D1-4380-B9F0-518A69D8EC80}" type="slidenum">
              <a:rPr lang="en-US" smtClean="0"/>
              <a:t>24</a:t>
            </a:fld>
            <a:endParaRPr lang="en-US" dirty="0"/>
          </a:p>
        </p:txBody>
      </p:sp>
    </p:spTree>
    <p:extLst>
      <p:ext uri="{BB962C8B-B14F-4D97-AF65-F5344CB8AC3E}">
        <p14:creationId xmlns:p14="http://schemas.microsoft.com/office/powerpoint/2010/main" val="1288383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Exposure</a:t>
            </a:r>
            <a:r>
              <a:rPr lang="en-US" baseline="0" dirty="0" smtClean="0"/>
              <a:t> to m</a:t>
            </a:r>
            <a:r>
              <a:rPr lang="en-US" dirty="0" smtClean="0"/>
              <a:t>essages</a:t>
            </a:r>
            <a:r>
              <a:rPr lang="en-US" baseline="0" dirty="0" smtClean="0"/>
              <a:t> does influence citizens, even during the research process</a:t>
            </a:r>
            <a:endParaRPr lang="en-US" dirty="0" smtClean="0"/>
          </a:p>
          <a:p>
            <a:endParaRPr lang="en-US" dirty="0"/>
          </a:p>
        </p:txBody>
      </p:sp>
      <p:sp>
        <p:nvSpPr>
          <p:cNvPr id="4" name="Slide Number Placeholder 3"/>
          <p:cNvSpPr>
            <a:spLocks noGrp="1"/>
          </p:cNvSpPr>
          <p:nvPr>
            <p:ph type="sldNum" sz="quarter" idx="10"/>
          </p:nvPr>
        </p:nvSpPr>
        <p:spPr/>
        <p:txBody>
          <a:bodyPr/>
          <a:lstStyle/>
          <a:p>
            <a:fld id="{35D009E2-D3D1-4380-B9F0-518A69D8EC80}" type="slidenum">
              <a:rPr lang="en-US" smtClean="0"/>
              <a:t>25</a:t>
            </a:fld>
            <a:endParaRPr lang="en-US"/>
          </a:p>
        </p:txBody>
      </p:sp>
    </p:spTree>
    <p:extLst>
      <p:ext uri="{BB962C8B-B14F-4D97-AF65-F5344CB8AC3E}">
        <p14:creationId xmlns:p14="http://schemas.microsoft.com/office/powerpoint/2010/main" val="25988263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E02AB2-D526-4ED7-9F8F-8AC4E3CE9CFC}" type="slidenum">
              <a:rPr lang="en-US" smtClean="0"/>
              <a:t>26</a:t>
            </a:fld>
            <a:endParaRPr lang="en-US"/>
          </a:p>
        </p:txBody>
      </p:sp>
    </p:spTree>
    <p:extLst>
      <p:ext uri="{BB962C8B-B14F-4D97-AF65-F5344CB8AC3E}">
        <p14:creationId xmlns:p14="http://schemas.microsoft.com/office/powerpoint/2010/main" val="22415671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accent1"/>
                </a:solidFill>
                <a:latin typeface="+mn-lt"/>
                <a:ea typeface="+mn-ea"/>
                <a:cs typeface="+mn-cs"/>
              </a:rPr>
              <a:t>One of the worst things about having access to a lot of information is that we’re tempted to share it all.</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Should answer your audiences’ “What’s in it for me?”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accent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accent1"/>
                </a:solidFill>
                <a:latin typeface="+mn-lt"/>
                <a:ea typeface="+mn-ea"/>
                <a:cs typeface="+mn-cs"/>
              </a:rPr>
              <a:t>Messaging workshops are a great way to establish a team ethos for your communications strategy –</a:t>
            </a:r>
            <a:r>
              <a:rPr lang="en-US" sz="1200" kern="1200" baseline="0" dirty="0" smtClean="0">
                <a:solidFill>
                  <a:schemeClr val="accent1"/>
                </a:solidFill>
                <a:latin typeface="+mn-lt"/>
                <a:ea typeface="+mn-ea"/>
                <a:cs typeface="+mn-cs"/>
              </a:rPr>
              <a:t> example of Ukraine</a:t>
            </a:r>
            <a:endParaRPr lang="en-US" sz="1200" kern="1200" dirty="0" smtClean="0">
              <a:solidFill>
                <a:schemeClr val="accent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accent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1E02AB2-D526-4ED7-9F8F-8AC4E3CE9CFC}" type="slidenum">
              <a:rPr lang="en-US" smtClean="0"/>
              <a:t>27</a:t>
            </a:fld>
            <a:endParaRPr lang="en-US"/>
          </a:p>
        </p:txBody>
      </p:sp>
    </p:spTree>
    <p:extLst>
      <p:ext uri="{BB962C8B-B14F-4D97-AF65-F5344CB8AC3E}">
        <p14:creationId xmlns:p14="http://schemas.microsoft.com/office/powerpoint/2010/main" val="783167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E02AB2-D526-4ED7-9F8F-8AC4E3CE9CFC}" type="slidenum">
              <a:rPr lang="en-US" smtClean="0"/>
              <a:t>28</a:t>
            </a:fld>
            <a:endParaRPr lang="en-US"/>
          </a:p>
        </p:txBody>
      </p:sp>
    </p:spTree>
    <p:extLst>
      <p:ext uri="{BB962C8B-B14F-4D97-AF65-F5344CB8AC3E}">
        <p14:creationId xmlns:p14="http://schemas.microsoft.com/office/powerpoint/2010/main" val="23861435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D009E2-D3D1-4380-B9F0-518A69D8EC80}" type="slidenum">
              <a:rPr lang="en-US" smtClean="0"/>
              <a:t>29</a:t>
            </a:fld>
            <a:endParaRPr lang="en-US" dirty="0"/>
          </a:p>
        </p:txBody>
      </p:sp>
    </p:spTree>
    <p:extLst>
      <p:ext uri="{BB962C8B-B14F-4D97-AF65-F5344CB8AC3E}">
        <p14:creationId xmlns:p14="http://schemas.microsoft.com/office/powerpoint/2010/main" val="38025595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PROOFED</a:t>
            </a:r>
          </a:p>
          <a:p>
            <a:endParaRPr lang="en-US" dirty="0"/>
          </a:p>
        </p:txBody>
      </p:sp>
      <p:sp>
        <p:nvSpPr>
          <p:cNvPr id="4" name="Slide Number Placeholder 3"/>
          <p:cNvSpPr>
            <a:spLocks noGrp="1"/>
          </p:cNvSpPr>
          <p:nvPr>
            <p:ph type="sldNum" sz="quarter" idx="10"/>
          </p:nvPr>
        </p:nvSpPr>
        <p:spPr/>
        <p:txBody>
          <a:bodyPr/>
          <a:lstStyle/>
          <a:p>
            <a:fld id="{35D009E2-D3D1-4380-B9F0-518A69D8EC80}" type="slidenum">
              <a:rPr lang="en-US" smtClean="0"/>
              <a:t>30</a:t>
            </a:fld>
            <a:endParaRPr lang="en-US"/>
          </a:p>
        </p:txBody>
      </p:sp>
    </p:spTree>
    <p:extLst>
      <p:ext uri="{BB962C8B-B14F-4D97-AF65-F5344CB8AC3E}">
        <p14:creationId xmlns:p14="http://schemas.microsoft.com/office/powerpoint/2010/main" val="39072267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You’ll notice</a:t>
            </a:r>
            <a:r>
              <a:rPr lang="en-US" baseline="0" dirty="0" smtClean="0"/>
              <a:t> that I’ll move quickly through two of these bullets: Assigning a spokesperson and determining a timeline and budget. </a:t>
            </a:r>
            <a:r>
              <a:rPr lang="en-US" dirty="0" smtClean="0"/>
              <a:t>These are obvious so</a:t>
            </a:r>
            <a:r>
              <a:rPr lang="en-US" baseline="0" dirty="0" smtClean="0"/>
              <a:t> I won’t spend a lot of time on them. I will say, though, that it’s important to remember that Source Credibility can make or break a communications strategy.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accent1"/>
                </a:solidFill>
                <a:latin typeface="+mn-lt"/>
                <a:ea typeface="+mn-ea"/>
                <a:cs typeface="+mn-cs"/>
              </a:rPr>
              <a:t>When you’re trying</a:t>
            </a:r>
            <a:r>
              <a:rPr lang="en-US" sz="1200" kern="1200" baseline="0" dirty="0" smtClean="0">
                <a:solidFill>
                  <a:schemeClr val="accent1"/>
                </a:solidFill>
                <a:latin typeface="+mn-lt"/>
                <a:ea typeface="+mn-ea"/>
                <a:cs typeface="+mn-cs"/>
              </a:rPr>
              <a:t> to convey information to the public and influence their views or behavior around a topic, i</a:t>
            </a:r>
            <a:r>
              <a:rPr lang="en-US" sz="1200" kern="1200" dirty="0" smtClean="0">
                <a:solidFill>
                  <a:schemeClr val="accent1"/>
                </a:solidFill>
                <a:latin typeface="+mn-lt"/>
                <a:ea typeface="+mn-ea"/>
                <a:cs typeface="+mn-cs"/>
              </a:rPr>
              <a:t>t’s not what you say, it’s what your audience hears. If they have</a:t>
            </a:r>
            <a:r>
              <a:rPr lang="en-US" sz="1200" kern="1200" baseline="0" dirty="0" smtClean="0">
                <a:solidFill>
                  <a:schemeClr val="accent1"/>
                </a:solidFill>
                <a:latin typeface="+mn-lt"/>
                <a:ea typeface="+mn-ea"/>
                <a:cs typeface="+mn-cs"/>
              </a:rPr>
              <a:t> preconceived ideas about your spokesperson you will not be able to influence them or even get their attention to your concepts.</a:t>
            </a:r>
            <a:endParaRPr lang="en-US" sz="1200" kern="1200" dirty="0" smtClean="0">
              <a:solidFill>
                <a:schemeClr val="accent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1E02AB2-D526-4ED7-9F8F-8AC4E3CE9CFC}" type="slidenum">
              <a:rPr lang="en-US" smtClean="0"/>
              <a:t>31</a:t>
            </a:fld>
            <a:endParaRPr lang="en-US"/>
          </a:p>
        </p:txBody>
      </p:sp>
    </p:spTree>
    <p:extLst>
      <p:ext uri="{BB962C8B-B14F-4D97-AF65-F5344CB8AC3E}">
        <p14:creationId xmlns:p14="http://schemas.microsoft.com/office/powerpoint/2010/main" val="26257616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E02AB2-D526-4ED7-9F8F-8AC4E3CE9CFC}" type="slidenum">
              <a:rPr lang="en-US" smtClean="0"/>
              <a:t>3</a:t>
            </a:fld>
            <a:endParaRPr lang="en-US"/>
          </a:p>
        </p:txBody>
      </p:sp>
    </p:spTree>
    <p:extLst>
      <p:ext uri="{BB962C8B-B14F-4D97-AF65-F5344CB8AC3E}">
        <p14:creationId xmlns:p14="http://schemas.microsoft.com/office/powerpoint/2010/main" val="38654301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D009E2-D3D1-4380-B9F0-518A69D8EC80}" type="slidenum">
              <a:rPr lang="en-US" smtClean="0"/>
              <a:t>32</a:t>
            </a:fld>
            <a:endParaRPr lang="en-US"/>
          </a:p>
        </p:txBody>
      </p:sp>
    </p:spTree>
    <p:extLst>
      <p:ext uri="{BB962C8B-B14F-4D97-AF65-F5344CB8AC3E}">
        <p14:creationId xmlns:p14="http://schemas.microsoft.com/office/powerpoint/2010/main" val="148768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E02AB2-D526-4ED7-9F8F-8AC4E3CE9CFC}" type="slidenum">
              <a:rPr lang="en-US" smtClean="0"/>
              <a:t>33</a:t>
            </a:fld>
            <a:endParaRPr lang="en-US"/>
          </a:p>
        </p:txBody>
      </p:sp>
    </p:spTree>
    <p:extLst>
      <p:ext uri="{BB962C8B-B14F-4D97-AF65-F5344CB8AC3E}">
        <p14:creationId xmlns:p14="http://schemas.microsoft.com/office/powerpoint/2010/main" val="1834201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E02AB2-D526-4ED7-9F8F-8AC4E3CE9CFC}" type="slidenum">
              <a:rPr lang="en-US" smtClean="0"/>
              <a:t>34</a:t>
            </a:fld>
            <a:endParaRPr lang="en-US"/>
          </a:p>
        </p:txBody>
      </p:sp>
    </p:spTree>
    <p:extLst>
      <p:ext uri="{BB962C8B-B14F-4D97-AF65-F5344CB8AC3E}">
        <p14:creationId xmlns:p14="http://schemas.microsoft.com/office/powerpoint/2010/main" val="860655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Kosovo</a:t>
            </a:r>
            <a:r>
              <a:rPr lang="en-US" altLang="en-US" baseline="0" dirty="0" smtClean="0"/>
              <a:t> example of air quality monitoring stations at school with Minister of Economic Development</a:t>
            </a:r>
            <a:endParaRPr lang="en-US" altLang="en-US" dirty="0"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3A1C830-13A2-445B-823F-7F02518BC478}" type="slidenum">
              <a:rPr lang="en-US" altLang="en-US">
                <a:latin typeface="Arial" panose="020B0604020202020204" pitchFamily="34" charset="0"/>
              </a:rPr>
              <a:pPr>
                <a:spcBef>
                  <a:spcPct val="0"/>
                </a:spcBef>
              </a:pPr>
              <a:t>35</a:t>
            </a:fld>
            <a:endParaRPr lang="en-US" altLang="en-US">
              <a:latin typeface="Arial" panose="020B0604020202020204" pitchFamily="34" charset="0"/>
            </a:endParaRPr>
          </a:p>
        </p:txBody>
      </p:sp>
    </p:spTree>
    <p:extLst>
      <p:ext uri="{BB962C8B-B14F-4D97-AF65-F5344CB8AC3E}">
        <p14:creationId xmlns:p14="http://schemas.microsoft.com/office/powerpoint/2010/main" val="41090542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E02AB2-D526-4ED7-9F8F-8AC4E3CE9CFC}" type="slidenum">
              <a:rPr lang="en-US" smtClean="0"/>
              <a:t>36</a:t>
            </a:fld>
            <a:endParaRPr lang="en-US"/>
          </a:p>
        </p:txBody>
      </p:sp>
    </p:spTree>
    <p:extLst>
      <p:ext uri="{BB962C8B-B14F-4D97-AF65-F5344CB8AC3E}">
        <p14:creationId xmlns:p14="http://schemas.microsoft.com/office/powerpoint/2010/main" val="40821731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At the beginning I mentioned that the expectation</a:t>
            </a:r>
            <a:r>
              <a:rPr lang="en-US" altLang="en-US" baseline="0" dirty="0" smtClean="0"/>
              <a:t> is not that you will all be prepared to design and implement your own communications strategy, but that you should know what to expect from a firm or consultant you work with on communications. One of the clearest signals a good communicator will send is a commitment to measuring his or her success. Example of Minister of Economic Development refusing to pay for a follow-up survey. We had to live with it, but the firm’s disappointment was an indicator to me that they cared about measuring their impact.</a:t>
            </a:r>
          </a:p>
          <a:p>
            <a:pPr eaLnBrk="1" hangingPunct="1"/>
            <a:endParaRPr lang="en-US" altLang="en-US" baseline="0" dirty="0" smtClean="0"/>
          </a:p>
          <a:p>
            <a:pPr eaLnBrk="1" hangingPunct="1"/>
            <a:r>
              <a:rPr lang="en-US" altLang="en-US" baseline="0" dirty="0" smtClean="0"/>
              <a:t>In Ukraine, we conducted a survey before designing the communications strategy and we are preparing to conduct a follow-up survey in the next few weeks to assess opinions after the last heating season and track exposure to our TV commercials. Generally this should be done soon after the messages have been conveyed to the public – certainly within a month or two of the campaign being fully concluded or operational.</a:t>
            </a:r>
            <a:endParaRPr lang="en-US" altLang="en-US" dirty="0"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091B504-90E8-48E8-AD24-FEC162CC4C57}" type="slidenum">
              <a:rPr lang="en-US" altLang="en-US">
                <a:latin typeface="Arial" panose="020B0604020202020204" pitchFamily="34" charset="0"/>
              </a:rPr>
              <a:pPr>
                <a:spcBef>
                  <a:spcPct val="0"/>
                </a:spcBef>
              </a:pPr>
              <a:t>37</a:t>
            </a:fld>
            <a:endParaRPr lang="en-US" altLang="en-US">
              <a:latin typeface="Arial" panose="020B0604020202020204" pitchFamily="34" charset="0"/>
            </a:endParaRPr>
          </a:p>
        </p:txBody>
      </p:sp>
    </p:spTree>
    <p:extLst>
      <p:ext uri="{BB962C8B-B14F-4D97-AF65-F5344CB8AC3E}">
        <p14:creationId xmlns:p14="http://schemas.microsoft.com/office/powerpoint/2010/main" val="30506022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E02AB2-D526-4ED7-9F8F-8AC4E3CE9CFC}" type="slidenum">
              <a:rPr lang="en-US" smtClean="0"/>
              <a:t>38</a:t>
            </a:fld>
            <a:endParaRPr lang="en-US"/>
          </a:p>
        </p:txBody>
      </p:sp>
    </p:spTree>
    <p:extLst>
      <p:ext uri="{BB962C8B-B14F-4D97-AF65-F5344CB8AC3E}">
        <p14:creationId xmlns:p14="http://schemas.microsoft.com/office/powerpoint/2010/main" val="22248934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E02AB2-D526-4ED7-9F8F-8AC4E3CE9CFC}" type="slidenum">
              <a:rPr lang="en-US" smtClean="0"/>
              <a:t>39</a:t>
            </a:fld>
            <a:endParaRPr lang="en-US"/>
          </a:p>
        </p:txBody>
      </p:sp>
    </p:spTree>
    <p:extLst>
      <p:ext uri="{BB962C8B-B14F-4D97-AF65-F5344CB8AC3E}">
        <p14:creationId xmlns:p14="http://schemas.microsoft.com/office/powerpoint/2010/main" val="23124258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2"/>
                </a:solidFill>
                <a:latin typeface="+mn-lt"/>
                <a:ea typeface="+mn-ea"/>
                <a:cs typeface="+mn-cs"/>
              </a:rPr>
              <a:t>I’ve used the word “implement” so many times today because it’s the most important message you can take away. We want clients to understand that a nice communications strategy that looks</a:t>
            </a:r>
            <a:r>
              <a:rPr lang="en-US" sz="1200" kern="1200" baseline="0" dirty="0" smtClean="0">
                <a:solidFill>
                  <a:schemeClr val="tx2"/>
                </a:solidFill>
                <a:latin typeface="+mn-lt"/>
                <a:ea typeface="+mn-ea"/>
                <a:cs typeface="+mn-cs"/>
              </a:rPr>
              <a:t> good </a:t>
            </a:r>
            <a:r>
              <a:rPr lang="en-US" sz="1200" kern="1200" dirty="0" smtClean="0">
                <a:solidFill>
                  <a:schemeClr val="tx2"/>
                </a:solidFill>
                <a:latin typeface="+mn-lt"/>
                <a:ea typeface="+mn-ea"/>
                <a:cs typeface="+mn-cs"/>
              </a:rPr>
              <a:t>on paper will not help anyone, they have to have the team and the capacity to implement that strategy consistently and nimbly.</a:t>
            </a:r>
          </a:p>
          <a:p>
            <a:pPr eaLnBrk="1" hangingPunct="1"/>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0CCDC81-3B0F-4BCD-9538-9F86E1A022F5}" type="slidenum">
              <a:rPr lang="en-US" altLang="en-US">
                <a:latin typeface="Arial" panose="020B0604020202020204" pitchFamily="34" charset="0"/>
              </a:rPr>
              <a:pPr>
                <a:spcBef>
                  <a:spcPct val="0"/>
                </a:spcBef>
              </a:pPr>
              <a:t>40</a:t>
            </a:fld>
            <a:endParaRPr lang="en-US" altLang="en-US">
              <a:latin typeface="Arial" panose="020B0604020202020204" pitchFamily="34" charset="0"/>
            </a:endParaRPr>
          </a:p>
        </p:txBody>
      </p:sp>
    </p:spTree>
    <p:extLst>
      <p:ext uri="{BB962C8B-B14F-4D97-AF65-F5344CB8AC3E}">
        <p14:creationId xmlns:p14="http://schemas.microsoft.com/office/powerpoint/2010/main" val="13821839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E02AB2-D526-4ED7-9F8F-8AC4E3CE9CFC}" type="slidenum">
              <a:rPr lang="en-US" smtClean="0"/>
              <a:t>41</a:t>
            </a:fld>
            <a:endParaRPr lang="en-US"/>
          </a:p>
        </p:txBody>
      </p:sp>
    </p:spTree>
    <p:extLst>
      <p:ext uri="{BB962C8B-B14F-4D97-AF65-F5344CB8AC3E}">
        <p14:creationId xmlns:p14="http://schemas.microsoft.com/office/powerpoint/2010/main" val="4148511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don’t want to spend too much time on the theory but I do want to share with you some of the</a:t>
            </a:r>
            <a:r>
              <a:rPr lang="en-US" baseline="0" dirty="0" smtClean="0"/>
              <a:t> behavioral insights that are relevant. Again, you don’t need to be an expert in these research areas, but you should look for a communications professional who is. The point is to go beyond traditional public relations and marketing. You want to design communications strategies that actually motivate people to think and act differently.</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11E02AB2-D526-4ED7-9F8F-8AC4E3CE9CFC}" type="slidenum">
              <a:rPr lang="en-US" smtClean="0"/>
              <a:t>4</a:t>
            </a:fld>
            <a:endParaRPr lang="en-US"/>
          </a:p>
        </p:txBody>
      </p:sp>
    </p:spTree>
    <p:extLst>
      <p:ext uri="{BB962C8B-B14F-4D97-AF65-F5344CB8AC3E}">
        <p14:creationId xmlns:p14="http://schemas.microsoft.com/office/powerpoint/2010/main" val="1203827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E02AB2-D526-4ED7-9F8F-8AC4E3CE9CFC}" type="slidenum">
              <a:rPr lang="en-US" smtClean="0"/>
              <a:t>6</a:t>
            </a:fld>
            <a:endParaRPr lang="en-US"/>
          </a:p>
        </p:txBody>
      </p:sp>
    </p:spTree>
    <p:extLst>
      <p:ext uri="{BB962C8B-B14F-4D97-AF65-F5344CB8AC3E}">
        <p14:creationId xmlns:p14="http://schemas.microsoft.com/office/powerpoint/2010/main" val="39984914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I’d like to show you an example of well-conducted</a:t>
            </a:r>
            <a:r>
              <a:rPr lang="en-US" altLang="en-US" baseline="0" dirty="0" smtClean="0"/>
              <a:t> research</a:t>
            </a:r>
            <a:endParaRPr lang="en-US" altLang="en-US" dirty="0"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A521E1-3BDC-4A2A-9485-8608D0A795C7}" type="slidenum">
              <a:rPr lang="en-US" altLang="en-US">
                <a:latin typeface="Arial" panose="020B0604020202020204" pitchFamily="34" charset="0"/>
              </a:rPr>
              <a:pPr>
                <a:spcBef>
                  <a:spcPct val="0"/>
                </a:spcBef>
              </a:pPr>
              <a:t>7</a:t>
            </a:fld>
            <a:endParaRPr lang="en-US" altLang="en-US">
              <a:latin typeface="Arial" panose="020B0604020202020204" pitchFamily="34" charset="0"/>
            </a:endParaRPr>
          </a:p>
        </p:txBody>
      </p:sp>
    </p:spTree>
    <p:extLst>
      <p:ext uri="{BB962C8B-B14F-4D97-AF65-F5344CB8AC3E}">
        <p14:creationId xmlns:p14="http://schemas.microsoft.com/office/powerpoint/2010/main" val="39644418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E02AB2-D526-4ED7-9F8F-8AC4E3CE9CFC}" type="slidenum">
              <a:rPr lang="en-US" smtClean="0"/>
              <a:t>8</a:t>
            </a:fld>
            <a:endParaRPr lang="en-US"/>
          </a:p>
        </p:txBody>
      </p:sp>
    </p:spTree>
    <p:extLst>
      <p:ext uri="{BB962C8B-B14F-4D97-AF65-F5344CB8AC3E}">
        <p14:creationId xmlns:p14="http://schemas.microsoft.com/office/powerpoint/2010/main" val="4121282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latin typeface="Arial" pitchFamily="34" charset="0"/>
                <a:cs typeface="Arial" pitchFamily="34" charset="0"/>
              </a:rPr>
              <a:t>In one country we conducted</a:t>
            </a:r>
            <a:r>
              <a:rPr lang="en-US" sz="1200" baseline="0" dirty="0" smtClean="0">
                <a:solidFill>
                  <a:schemeClr val="bg1"/>
                </a:solidFill>
                <a:latin typeface="Arial" pitchFamily="34" charset="0"/>
                <a:cs typeface="Arial" pitchFamily="34" charset="0"/>
              </a:rPr>
              <a:t> </a:t>
            </a:r>
            <a:r>
              <a:rPr lang="en-US" sz="1200" dirty="0" smtClean="0">
                <a:solidFill>
                  <a:schemeClr val="bg1"/>
                </a:solidFill>
                <a:latin typeface="Arial" pitchFamily="34" charset="0"/>
                <a:cs typeface="Arial" pitchFamily="34" charset="0"/>
              </a:rPr>
              <a:t>1,000 face-to-face interviews, nationwide, to determine public opinion about energy issues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Respondents were asked to pick</a:t>
            </a:r>
            <a:r>
              <a:rPr lang="en-US" sz="1200" kern="1200" baseline="0" dirty="0" smtClean="0">
                <a:solidFill>
                  <a:schemeClr val="tx1"/>
                </a:solidFill>
                <a:effectLst/>
                <a:latin typeface="+mn-lt"/>
                <a:ea typeface="+mn-ea"/>
                <a:cs typeface="+mn-cs"/>
              </a:rPr>
              <a:t> two concerns so </a:t>
            </a:r>
            <a:r>
              <a:rPr lang="en-US" sz="1200" kern="1200" dirty="0" smtClean="0">
                <a:solidFill>
                  <a:schemeClr val="tx1"/>
                </a:solidFill>
                <a:effectLst/>
                <a:latin typeface="+mn-lt"/>
                <a:ea typeface="+mn-ea"/>
                <a:cs typeface="+mn-cs"/>
              </a:rPr>
              <a:t>200%</a:t>
            </a:r>
            <a:r>
              <a:rPr lang="en-US" sz="1200" kern="1200" baseline="0" dirty="0" smtClean="0">
                <a:solidFill>
                  <a:schemeClr val="tx1"/>
                </a:solidFill>
                <a:effectLst/>
                <a:latin typeface="+mn-lt"/>
                <a:ea typeface="+mn-ea"/>
                <a:cs typeface="+mn-cs"/>
              </a:rPr>
              <a:t> (the </a:t>
            </a:r>
            <a:r>
              <a:rPr lang="en-US" sz="1200" kern="1200" dirty="0" smtClean="0">
                <a:solidFill>
                  <a:schemeClr val="tx1"/>
                </a:solidFill>
                <a:effectLst/>
                <a:latin typeface="+mn-lt"/>
                <a:ea typeface="+mn-ea"/>
                <a:cs typeface="+mn-cs"/>
              </a:rPr>
              <a:t>4% missing are those</a:t>
            </a:r>
            <a:r>
              <a:rPr lang="en-US" sz="1200" kern="1200" baseline="0" dirty="0" smtClean="0">
                <a:solidFill>
                  <a:schemeClr val="tx1"/>
                </a:solidFill>
                <a:effectLst/>
                <a:latin typeface="+mn-lt"/>
                <a:ea typeface="+mn-ea"/>
                <a:cs typeface="+mn-cs"/>
              </a:rPr>
              <a:t> that only picked one or said they didn’t know)</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5D009E2-D3D1-4380-B9F0-518A69D8EC80}" type="slidenum">
              <a:rPr lang="en-US" smtClean="0"/>
              <a:pPr/>
              <a:t>9</a:t>
            </a:fld>
            <a:endParaRPr lang="en-US" dirty="0"/>
          </a:p>
        </p:txBody>
      </p:sp>
    </p:spTree>
    <p:extLst>
      <p:ext uri="{BB962C8B-B14F-4D97-AF65-F5344CB8AC3E}">
        <p14:creationId xmlns:p14="http://schemas.microsoft.com/office/powerpoint/2010/main" val="39994083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D009E2-D3D1-4380-B9F0-518A69D8EC80}" type="slidenum">
              <a:rPr lang="en-US" smtClean="0"/>
              <a:pPr/>
              <a:t>10</a:t>
            </a:fld>
            <a:endParaRPr lang="en-US"/>
          </a:p>
        </p:txBody>
      </p:sp>
    </p:spTree>
    <p:extLst>
      <p:ext uri="{BB962C8B-B14F-4D97-AF65-F5344CB8AC3E}">
        <p14:creationId xmlns:p14="http://schemas.microsoft.com/office/powerpoint/2010/main" val="16889436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slideMaster" Target="../slideMasters/slideMaster1.xml"/><Relationship Id="rId4" Type="http://schemas.openxmlformats.org/officeDocument/2006/relationships/tags" Target="../tags/tag4.xml"/><Relationship Id="rId9" Type="http://schemas.openxmlformats.org/officeDocument/2006/relationships/tags" Target="../tags/tag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B110B05C-8E6F-4009-B5D6-6B1E24DDA720}" type="datetimeFigureOut">
              <a:rPr lang="en-US" smtClean="0"/>
              <a:t>11/1/2016</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209BD435-789F-4FBD-AE1D-0EC52FCA0EE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10B05C-8E6F-4009-B5D6-6B1E24DDA720}" type="datetimeFigureOut">
              <a:rPr lang="en-US" smtClean="0"/>
              <a:t>11/1/2016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BD435-789F-4FBD-AE1D-0EC52FCA0EE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10B05C-8E6F-4009-B5D6-6B1E24DDA720}" type="datetimeFigureOut">
              <a:rPr lang="en-US" smtClean="0"/>
              <a:t>11/1/2016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BD435-789F-4FBD-AE1D-0EC52FCA0EE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One">
    <p:spTree>
      <p:nvGrpSpPr>
        <p:cNvPr id="1" name=""/>
        <p:cNvGrpSpPr/>
        <p:nvPr/>
      </p:nvGrpSpPr>
      <p:grpSpPr>
        <a:xfrm>
          <a:off x="0" y="0"/>
          <a:ext cx="0" cy="0"/>
          <a:chOff x="0" y="0"/>
          <a:chExt cx="0" cy="0"/>
        </a:xfrm>
      </p:grpSpPr>
      <p:sp>
        <p:nvSpPr>
          <p:cNvPr id="14" name="Title 23"/>
          <p:cNvSpPr>
            <a:spLocks noGrp="1"/>
          </p:cNvSpPr>
          <p:nvPr>
            <p:ph type="title" hasCustomPrompt="1"/>
          </p:nvPr>
        </p:nvSpPr>
        <p:spPr/>
        <p:txBody>
          <a:bodyPr/>
          <a:lstStyle/>
          <a:p>
            <a:r>
              <a:rPr lang="en-GB" noProof="0" dirty="0" smtClean="0"/>
              <a:t>Insert banner statement here</a:t>
            </a:r>
            <a:endParaRPr lang="en-GB" noProof="0" dirty="0"/>
          </a:p>
        </p:txBody>
      </p:sp>
      <p:sp>
        <p:nvSpPr>
          <p:cNvPr id="31" name="Content Placeholder 2"/>
          <p:cNvSpPr>
            <a:spLocks noGrp="1"/>
          </p:cNvSpPr>
          <p:nvPr>
            <p:ph sz="quarter" idx="15"/>
            <p:custDataLst>
              <p:tags r:id="rId1"/>
            </p:custDataLst>
          </p:nvPr>
        </p:nvSpPr>
        <p:spPr>
          <a:xfrm>
            <a:off x="482138" y="1952513"/>
            <a:ext cx="8179724" cy="3896958"/>
          </a:xfrm>
        </p:spPr>
        <p:txBody>
          <a:bodyPr/>
          <a:lstStyle>
            <a:lvl1pPr>
              <a:defRPr baseline="0"/>
            </a:lvl1pPr>
            <a:lvl5pPr>
              <a:defRPr baseline="0"/>
            </a:lvl5pPr>
            <a:lvl6pPr>
              <a:buAutoNum type="arabicPeriod"/>
              <a:defRPr/>
            </a:lvl6pPr>
            <a:lvl7pPr>
              <a:buAutoNum type="alphaLcPeriod"/>
              <a:defRPr/>
            </a:lvl7pPr>
            <a:lvl8pPr>
              <a:buAutoNum type="romanLcPeriod"/>
              <a:defRPr/>
            </a:lvl8p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p:txBody>
      </p:sp>
      <p:sp>
        <p:nvSpPr>
          <p:cNvPr id="37" name="Page Number"/>
          <p:cNvSpPr txBox="1"/>
          <p:nvPr userDrawn="1">
            <p:custDataLst>
              <p:tags r:id="rId2"/>
            </p:custDataLst>
          </p:nvPr>
        </p:nvSpPr>
        <p:spPr>
          <a:xfrm>
            <a:off x="8658156" y="6408950"/>
            <a:ext cx="65" cy="149400"/>
          </a:xfrm>
          <a:prstGeom prst="rect">
            <a:avLst/>
          </a:prstGeom>
          <a:noFill/>
        </p:spPr>
        <p:txBody>
          <a:bodyPr wrap="none" lIns="0" tIns="0" rIns="0" bIns="0" rtlCol="0">
            <a:spAutoFit/>
          </a:bodyPr>
          <a:lstStyle/>
          <a:p>
            <a:pPr indent="-269703" algn="r">
              <a:spcAft>
                <a:spcPts val="885"/>
              </a:spcAft>
            </a:pPr>
            <a:endParaRPr lang="en-GB" sz="971" noProof="1" smtClean="0">
              <a:latin typeface="+mn-lt"/>
            </a:endParaRPr>
          </a:p>
        </p:txBody>
      </p:sp>
      <p:sp>
        <p:nvSpPr>
          <p:cNvPr id="34" name="PwC Text"/>
          <p:cNvSpPr txBox="1"/>
          <p:nvPr userDrawn="1"/>
        </p:nvSpPr>
        <p:spPr>
          <a:xfrm>
            <a:off x="482138" y="6407671"/>
            <a:ext cx="274320" cy="152400"/>
          </a:xfrm>
          <a:prstGeom prst="rect">
            <a:avLst/>
          </a:prstGeom>
          <a:noFill/>
        </p:spPr>
        <p:txBody>
          <a:bodyPr wrap="none" lIns="0" tIns="0" rIns="0" bIns="0" rtlCol="0">
            <a:noAutofit/>
          </a:bodyPr>
          <a:lstStyle/>
          <a:p>
            <a:pPr indent="-269703">
              <a:spcAft>
                <a:spcPts val="885"/>
              </a:spcAft>
            </a:pPr>
            <a:r>
              <a:rPr lang="en-GB" sz="971" noProof="1" smtClean="0">
                <a:latin typeface="+mn-lt"/>
              </a:rPr>
              <a:t>PwC</a:t>
            </a:r>
          </a:p>
        </p:txBody>
      </p:sp>
      <p:sp>
        <p:nvSpPr>
          <p:cNvPr id="36" name="Report Date"/>
          <p:cNvSpPr txBox="1"/>
          <p:nvPr userDrawn="1">
            <p:custDataLst>
              <p:tags r:id="rId3"/>
            </p:custDataLst>
          </p:nvPr>
        </p:nvSpPr>
        <p:spPr>
          <a:xfrm>
            <a:off x="7489768" y="6261624"/>
            <a:ext cx="1166846" cy="149400"/>
          </a:xfrm>
          <a:prstGeom prst="rect">
            <a:avLst/>
          </a:prstGeom>
          <a:noFill/>
        </p:spPr>
        <p:txBody>
          <a:bodyPr wrap="square" lIns="0" tIns="0" rIns="0" bIns="0" rtlCol="0">
            <a:spAutoFit/>
          </a:bodyPr>
          <a:lstStyle/>
          <a:p>
            <a:pPr indent="-269703" algn="r">
              <a:spcAft>
                <a:spcPts val="885"/>
              </a:spcAft>
            </a:pPr>
            <a:r>
              <a:rPr lang="en-GB" sz="971" noProof="1" smtClean="0">
                <a:latin typeface="+mn-lt"/>
              </a:rPr>
              <a:t>9 May 2016</a:t>
            </a:r>
          </a:p>
        </p:txBody>
      </p:sp>
      <p:sp>
        <p:nvSpPr>
          <p:cNvPr id="33" name="Section Footer"/>
          <p:cNvSpPr txBox="1"/>
          <p:nvPr userDrawn="1">
            <p:custDataLst>
              <p:tags r:id="rId4"/>
            </p:custDataLst>
          </p:nvPr>
        </p:nvSpPr>
        <p:spPr>
          <a:xfrm>
            <a:off x="483616" y="6259472"/>
            <a:ext cx="65" cy="149400"/>
          </a:xfrm>
          <a:prstGeom prst="rect">
            <a:avLst/>
          </a:prstGeom>
          <a:noFill/>
        </p:spPr>
        <p:txBody>
          <a:bodyPr wrap="none" lIns="0" tIns="0" rIns="0" bIns="0" rtlCol="0">
            <a:spAutoFit/>
          </a:bodyPr>
          <a:lstStyle/>
          <a:p>
            <a:pPr indent="-269703" algn="l">
              <a:spcAft>
                <a:spcPts val="885"/>
              </a:spcAft>
            </a:pPr>
            <a:endParaRPr lang="en-GB" sz="971" noProof="1" smtClean="0">
              <a:latin typeface="+mn-lt"/>
            </a:endParaRPr>
          </a:p>
        </p:txBody>
      </p:sp>
      <p:sp>
        <p:nvSpPr>
          <p:cNvPr id="18" name="Disclaimer" hidden="1"/>
          <p:cNvSpPr txBox="1"/>
          <p:nvPr userDrawn="1">
            <p:custDataLst>
              <p:tags r:id="rId5"/>
            </p:custDataLst>
          </p:nvPr>
        </p:nvSpPr>
        <p:spPr>
          <a:xfrm>
            <a:off x="4638502" y="6407292"/>
            <a:ext cx="2743200" cy="149400"/>
          </a:xfrm>
          <a:prstGeom prst="rect">
            <a:avLst/>
          </a:prstGeom>
          <a:noFill/>
        </p:spPr>
        <p:txBody>
          <a:bodyPr wrap="square" lIns="0" tIns="0" rIns="0" bIns="0" rtlCol="0" anchor="b" anchorCtr="0">
            <a:spAutoFit/>
          </a:bodyPr>
          <a:lstStyle/>
          <a:p>
            <a:pPr algn="l"/>
            <a:endParaRPr lang="en-GB" sz="971" noProof="1" smtClean="0"/>
          </a:p>
        </p:txBody>
      </p:sp>
      <p:sp>
        <p:nvSpPr>
          <p:cNvPr id="35" name="Presentation Disclaimer" hidden="1"/>
          <p:cNvSpPr txBox="1"/>
          <p:nvPr userDrawn="1">
            <p:custDataLst>
              <p:tags r:id="rId6"/>
            </p:custDataLst>
          </p:nvPr>
        </p:nvSpPr>
        <p:spPr>
          <a:xfrm>
            <a:off x="483615" y="6113049"/>
            <a:ext cx="8077200" cy="149400"/>
          </a:xfrm>
          <a:prstGeom prst="rect">
            <a:avLst/>
          </a:prstGeom>
          <a:noFill/>
        </p:spPr>
        <p:txBody>
          <a:bodyPr wrap="square" lIns="0" tIns="0" rIns="0" bIns="0" rtlCol="0" anchor="t" anchorCtr="0">
            <a:spAutoFit/>
          </a:bodyPr>
          <a:lstStyle/>
          <a:p>
            <a:pPr algn="l"/>
            <a:endParaRPr lang="en-GB" sz="971" noProof="1" smtClean="0"/>
          </a:p>
        </p:txBody>
      </p:sp>
      <p:sp>
        <p:nvSpPr>
          <p:cNvPr id="12" name="Draft stamp"/>
          <p:cNvSpPr txBox="1"/>
          <p:nvPr userDrawn="1">
            <p:custDataLst>
              <p:tags r:id="rId7"/>
            </p:custDataLst>
          </p:nvPr>
        </p:nvSpPr>
        <p:spPr>
          <a:xfrm>
            <a:off x="8311412" y="698824"/>
            <a:ext cx="344646" cy="176523"/>
          </a:xfrm>
          <a:prstGeom prst="rect">
            <a:avLst/>
          </a:prstGeom>
          <a:noFill/>
        </p:spPr>
        <p:txBody>
          <a:bodyPr wrap="none" lIns="0" tIns="0" rIns="0" bIns="0" rtlCol="0">
            <a:spAutoFit/>
          </a:bodyPr>
          <a:lstStyle/>
          <a:p>
            <a:pPr indent="-269703" algn="r">
              <a:spcAft>
                <a:spcPts val="885"/>
              </a:spcAft>
            </a:pPr>
            <a:r>
              <a:rPr lang="en-GB" sz="1147" noProof="1" smtClean="0">
                <a:latin typeface="+mn-lt"/>
                <a:ea typeface="Cambria Math" pitchFamily="18" charset="0"/>
              </a:rPr>
              <a:t>Draft</a:t>
            </a:r>
          </a:p>
        </p:txBody>
      </p:sp>
      <p:sp>
        <p:nvSpPr>
          <p:cNvPr id="11" name="Section Header"/>
          <p:cNvSpPr txBox="1"/>
          <p:nvPr userDrawn="1">
            <p:custDataLst>
              <p:tags r:id="rId8"/>
            </p:custDataLst>
          </p:nvPr>
        </p:nvSpPr>
        <p:spPr>
          <a:xfrm>
            <a:off x="473826" y="717882"/>
            <a:ext cx="65" cy="149400"/>
          </a:xfrm>
          <a:prstGeom prst="rect">
            <a:avLst/>
          </a:prstGeom>
          <a:noFill/>
        </p:spPr>
        <p:txBody>
          <a:bodyPr wrap="none" lIns="0" tIns="0" rIns="0" bIns="0" rtlCol="0">
            <a:spAutoFit/>
          </a:bodyPr>
          <a:lstStyle/>
          <a:p>
            <a:pPr indent="-269703">
              <a:spcAft>
                <a:spcPts val="885"/>
              </a:spcAft>
            </a:pPr>
            <a:endParaRPr lang="en-GB" sz="971" noProof="1" smtClean="0">
              <a:latin typeface="+mn-lt"/>
              <a:ea typeface="Cambria Math" pitchFamily="18" charset="0"/>
            </a:endParaRPr>
          </a:p>
        </p:txBody>
      </p:sp>
      <p:cxnSp>
        <p:nvCxnSpPr>
          <p:cNvPr id="15" name="Frame Line"/>
          <p:cNvCxnSpPr/>
          <p:nvPr userDrawn="1"/>
        </p:nvCxnSpPr>
        <p:spPr>
          <a:xfrm flipV="1">
            <a:off x="346364" y="905294"/>
            <a:ext cx="8312729" cy="127059"/>
          </a:xfrm>
          <a:prstGeom prst="bentConnector3">
            <a:avLst>
              <a:gd name="adj1" fmla="val 0"/>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Date/Filepath" hidden="1"/>
          <p:cNvSpPr txBox="1"/>
          <p:nvPr userDrawn="1">
            <p:custDataLst>
              <p:tags r:id="rId9"/>
            </p:custDataLst>
          </p:nvPr>
        </p:nvSpPr>
        <p:spPr>
          <a:xfrm>
            <a:off x="4215738" y="467958"/>
            <a:ext cx="4440318" cy="135743"/>
          </a:xfrm>
          <a:prstGeom prst="rect">
            <a:avLst/>
          </a:prstGeom>
          <a:noFill/>
        </p:spPr>
        <p:txBody>
          <a:bodyPr wrap="none" lIns="0" tIns="0" rIns="0" bIns="0" rtlCol="0">
            <a:spAutoFit/>
          </a:bodyPr>
          <a:lstStyle/>
          <a:p>
            <a:pPr indent="-269703" algn="r">
              <a:spcAft>
                <a:spcPts val="885"/>
              </a:spcAft>
            </a:pPr>
            <a:r>
              <a:rPr lang="en-GB" sz="882" noProof="1" smtClean="0">
                <a:latin typeface="+mn-lt"/>
              </a:rPr>
              <a:t>20/05/2016 C:\Users\manishs462\AppData\Local\Temp\notes7C2EA6\~9697726.pptx</a:t>
            </a:r>
          </a:p>
        </p:txBody>
      </p:sp>
    </p:spTree>
    <p:extLst>
      <p:ext uri="{BB962C8B-B14F-4D97-AF65-F5344CB8AC3E}">
        <p14:creationId xmlns:p14="http://schemas.microsoft.com/office/powerpoint/2010/main" val="516571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10B05C-8E6F-4009-B5D6-6B1E24DDA720}" type="datetimeFigureOut">
              <a:rPr lang="en-US" smtClean="0"/>
              <a:t>11/1/2016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BD435-789F-4FBD-AE1D-0EC52FCA0EE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110B05C-8E6F-4009-B5D6-6B1E24DDA720}" type="datetimeFigureOut">
              <a:rPr lang="en-US" smtClean="0"/>
              <a:t>11/1/2016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BD435-789F-4FBD-AE1D-0EC52FCA0EE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110B05C-8E6F-4009-B5D6-6B1E24DDA720}" type="datetimeFigureOut">
              <a:rPr lang="en-US" smtClean="0"/>
              <a:t>11/1/2016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BD435-789F-4FBD-AE1D-0EC52FCA0EE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B110B05C-8E6F-4009-B5D6-6B1E24DDA720}" type="datetimeFigureOut">
              <a:rPr lang="en-US" smtClean="0"/>
              <a:t>11/1/2016</a:t>
            </a:fld>
            <a:endParaRPr lang="en-US"/>
          </a:p>
        </p:txBody>
      </p:sp>
      <p:sp>
        <p:nvSpPr>
          <p:cNvPr id="27" name="Slide Number Placeholder 26"/>
          <p:cNvSpPr>
            <a:spLocks noGrp="1"/>
          </p:cNvSpPr>
          <p:nvPr>
            <p:ph type="sldNum" sz="quarter" idx="11"/>
          </p:nvPr>
        </p:nvSpPr>
        <p:spPr/>
        <p:txBody>
          <a:bodyPr rtlCol="0"/>
          <a:lstStyle/>
          <a:p>
            <a:fld id="{209BD435-789F-4FBD-AE1D-0EC52FCA0EE3}"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B110B05C-8E6F-4009-B5D6-6B1E24DDA720}" type="datetimeFigureOut">
              <a:rPr lang="en-US" smtClean="0"/>
              <a:t>11/1/2016</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209BD435-789F-4FBD-AE1D-0EC52FCA0EE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10B05C-8E6F-4009-B5D6-6B1E24DDA720}" type="datetimeFigureOut">
              <a:rPr lang="en-US" smtClean="0"/>
              <a:t>11/1/2016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9BD435-789F-4FBD-AE1D-0EC52FCA0EE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110B05C-8E6F-4009-B5D6-6B1E24DDA720}" type="datetimeFigureOut">
              <a:rPr lang="en-US" smtClean="0"/>
              <a:t>11/1/2016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BD435-789F-4FBD-AE1D-0EC52FCA0EE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110B05C-8E6F-4009-B5D6-6B1E24DDA720}" type="datetimeFigureOut">
              <a:rPr lang="en-US" smtClean="0"/>
              <a:t>11/1/2016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BD435-789F-4FBD-AE1D-0EC52FCA0EE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B110B05C-8E6F-4009-B5D6-6B1E24DDA720}" type="datetimeFigureOut">
              <a:rPr lang="en-US" smtClean="0"/>
              <a:t>11/1/2016</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209BD435-789F-4FBD-AE1D-0EC52FCA0EE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chart" Target="../charts/char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package" Target="../embeddings/Microsoft_Excel_Worksheet13.xlsx"/><Relationship Id="rId4" Type="http://schemas.openxmlformats.org/officeDocument/2006/relationships/oleObject" Target="../embeddings/oleObject1.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emf"/><Relationship Id="rId5" Type="http://schemas.openxmlformats.org/officeDocument/2006/relationships/package" Target="../embeddings/Microsoft_Excel_Worksheet14.xlsx"/><Relationship Id="rId4" Type="http://schemas.openxmlformats.org/officeDocument/2006/relationships/oleObject" Target="../embeddings/oleObject2.bin"/></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notesSlide" Target="../notesSlides/notesSlide36.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0218" y="990600"/>
            <a:ext cx="8458200" cy="1470025"/>
          </a:xfrm>
        </p:spPr>
        <p:txBody>
          <a:bodyPr>
            <a:normAutofit fontScale="90000"/>
          </a:bodyPr>
          <a:lstStyle/>
          <a:p>
            <a:pPr algn="ctr"/>
            <a:r>
              <a:rPr lang="en-US" sz="3600" b="1" dirty="0" smtClean="0"/>
              <a:t>Designing and Implementing a Communication Strategy </a:t>
            </a:r>
            <a:r>
              <a:rPr lang="en-US" sz="3600" b="1" dirty="0"/>
              <a:t>to </a:t>
            </a:r>
            <a:r>
              <a:rPr lang="en-US" sz="3600" b="1" dirty="0" smtClean="0"/>
              <a:t>Support Myanmar’s Energy </a:t>
            </a:r>
            <a:r>
              <a:rPr lang="en-US" sz="3600" b="1" dirty="0"/>
              <a:t>S</a:t>
            </a:r>
            <a:r>
              <a:rPr lang="en-US" sz="3600" b="1" dirty="0" smtClean="0"/>
              <a:t>ector</a:t>
            </a:r>
            <a:endParaRPr lang="en-US" sz="3600" b="1" dirty="0"/>
          </a:p>
        </p:txBody>
      </p:sp>
      <p:sp>
        <p:nvSpPr>
          <p:cNvPr id="3" name="Subtitle 2"/>
          <p:cNvSpPr>
            <a:spLocks noGrp="1"/>
          </p:cNvSpPr>
          <p:nvPr>
            <p:ph type="subTitle" idx="1"/>
          </p:nvPr>
        </p:nvSpPr>
        <p:spPr>
          <a:xfrm>
            <a:off x="366080" y="4267200"/>
            <a:ext cx="8458200" cy="2438400"/>
          </a:xfrm>
        </p:spPr>
        <p:txBody>
          <a:bodyPr>
            <a:normAutofit fontScale="40000" lnSpcReduction="20000"/>
          </a:bodyPr>
          <a:lstStyle/>
          <a:p>
            <a:pPr algn="ctr"/>
            <a:endParaRPr lang="en-US" sz="5100" dirty="0" smtClean="0">
              <a:latin typeface="+mj-lt"/>
            </a:endParaRPr>
          </a:p>
          <a:p>
            <a:pPr algn="ctr"/>
            <a:endParaRPr lang="en-US" sz="3200" dirty="0" smtClean="0">
              <a:latin typeface="+mj-lt"/>
            </a:endParaRPr>
          </a:p>
          <a:p>
            <a:pPr algn="ctr"/>
            <a:r>
              <a:rPr lang="en-US" sz="3700" dirty="0" smtClean="0">
                <a:latin typeface="+mj-lt"/>
              </a:rPr>
              <a:t>Heather Worley, Senior Operations Officer, Energy Global Practice, World Bank Group</a:t>
            </a:r>
          </a:p>
          <a:p>
            <a:pPr algn="ctr"/>
            <a:endParaRPr lang="en-US" sz="3700" dirty="0">
              <a:latin typeface="+mj-lt"/>
            </a:endParaRPr>
          </a:p>
          <a:p>
            <a:pPr algn="ctr"/>
            <a:endParaRPr lang="en-US" sz="3700" dirty="0" smtClean="0">
              <a:latin typeface="+mj-lt"/>
            </a:endParaRPr>
          </a:p>
          <a:p>
            <a:endParaRPr lang="en-US" sz="3700" dirty="0" smtClean="0">
              <a:latin typeface="+mj-lt"/>
            </a:endParaRPr>
          </a:p>
          <a:p>
            <a:r>
              <a:rPr lang="en-US" sz="2900" b="1" dirty="0">
                <a:latin typeface="+mj-lt"/>
              </a:rPr>
              <a:t>Strategic Communications for Energizing Myanmar: Workshop </a:t>
            </a:r>
            <a:endParaRPr lang="en-US" sz="2900" dirty="0">
              <a:latin typeface="+mj-lt"/>
            </a:endParaRPr>
          </a:p>
          <a:p>
            <a:r>
              <a:rPr lang="en-US" sz="2900" b="1" dirty="0">
                <a:latin typeface="+mj-lt"/>
              </a:rPr>
              <a:t>8:30am-1:30pm Wednesday, November 2, 2016</a:t>
            </a:r>
            <a:endParaRPr lang="en-US" sz="2900" dirty="0">
              <a:latin typeface="+mj-lt"/>
            </a:endParaRPr>
          </a:p>
          <a:p>
            <a:r>
              <a:rPr lang="en-US" sz="2900" b="1" dirty="0" err="1">
                <a:latin typeface="+mj-lt"/>
              </a:rPr>
              <a:t>Thingaha</a:t>
            </a:r>
            <a:r>
              <a:rPr lang="en-US" sz="2900" b="1" dirty="0">
                <a:latin typeface="+mj-lt"/>
              </a:rPr>
              <a:t> Hotel, Nay </a:t>
            </a:r>
            <a:r>
              <a:rPr lang="en-US" sz="2900" b="1" dirty="0" err="1">
                <a:latin typeface="+mj-lt"/>
              </a:rPr>
              <a:t>Pyi</a:t>
            </a:r>
            <a:r>
              <a:rPr lang="en-US" sz="2900" b="1" dirty="0">
                <a:latin typeface="+mj-lt"/>
              </a:rPr>
              <a:t> Taw</a:t>
            </a:r>
            <a:endParaRPr lang="en-US" sz="2900" dirty="0">
              <a:latin typeface="+mj-lt"/>
            </a:endParaRPr>
          </a:p>
          <a:p>
            <a:pPr algn="ctr"/>
            <a:endParaRPr lang="en-US" dirty="0">
              <a:latin typeface="+mj-lt"/>
            </a:endParaRPr>
          </a:p>
        </p:txBody>
      </p:sp>
    </p:spTree>
    <p:extLst>
      <p:ext uri="{BB962C8B-B14F-4D97-AF65-F5344CB8AC3E}">
        <p14:creationId xmlns:p14="http://schemas.microsoft.com/office/powerpoint/2010/main" val="3027700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3"/>
          <p:cNvGraphicFramePr>
            <a:graphicFrameLocks/>
          </p:cNvGraphicFramePr>
          <p:nvPr>
            <p:extLst>
              <p:ext uri="{D42A27DB-BD31-4B8C-83A1-F6EECF244321}">
                <p14:modId xmlns:p14="http://schemas.microsoft.com/office/powerpoint/2010/main" val="1005225148"/>
              </p:ext>
            </p:extLst>
          </p:nvPr>
        </p:nvGraphicFramePr>
        <p:xfrm>
          <a:off x="143256" y="1892587"/>
          <a:ext cx="86868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0" name="Title 1"/>
          <p:cNvSpPr>
            <a:spLocks noGrp="1"/>
          </p:cNvSpPr>
          <p:nvPr>
            <p:ph type="title"/>
          </p:nvPr>
        </p:nvSpPr>
        <p:spPr>
          <a:xfrm>
            <a:off x="304800" y="762000"/>
            <a:ext cx="8839200" cy="381000"/>
          </a:xfrm>
        </p:spPr>
        <p:txBody>
          <a:bodyPr>
            <a:noAutofit/>
          </a:bodyPr>
          <a:lstStyle/>
          <a:p>
            <a:r>
              <a:rPr lang="en-US" sz="3200" dirty="0" smtClean="0">
                <a:solidFill>
                  <a:srgbClr val="92D050"/>
                </a:solidFill>
              </a:rPr>
              <a:t>Energy sector heading in the right direction</a:t>
            </a:r>
            <a:endParaRPr lang="en-US" sz="3200" dirty="0">
              <a:solidFill>
                <a:srgbClr val="92D050"/>
              </a:solidFill>
            </a:endParaRPr>
          </a:p>
        </p:txBody>
      </p:sp>
      <p:sp>
        <p:nvSpPr>
          <p:cNvPr id="5" name="AutoShape 4"/>
          <p:cNvSpPr>
            <a:spLocks noChangeArrowheads="1"/>
          </p:cNvSpPr>
          <p:nvPr/>
        </p:nvSpPr>
        <p:spPr bwMode="auto">
          <a:xfrm>
            <a:off x="438913" y="1466983"/>
            <a:ext cx="8095487" cy="358042"/>
          </a:xfrm>
          <a:prstGeom prst="roundRect">
            <a:avLst>
              <a:gd name="adj" fmla="val 16667"/>
            </a:avLst>
          </a:prstGeom>
          <a:solidFill>
            <a:srgbClr val="CCCC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nchor="ctr">
            <a:spAutoFit/>
          </a:bodyPr>
          <a:lstStyle/>
          <a:p>
            <a:pPr>
              <a:lnSpc>
                <a:spcPct val="75000"/>
              </a:lnSpc>
              <a:spcBef>
                <a:spcPct val="0"/>
              </a:spcBef>
              <a:buNone/>
            </a:pPr>
            <a:r>
              <a:rPr lang="en-US" sz="1400" b="1" i="1" dirty="0" smtClean="0"/>
              <a:t>Generally </a:t>
            </a:r>
            <a:r>
              <a:rPr lang="en-US" sz="1400" b="1" i="1" dirty="0"/>
              <a:t>speaking, do you think that the energy sector in Kosovo is going in the right direction, or do you feel the energy sector in Kosovo is going in the wrong direction?</a:t>
            </a:r>
          </a:p>
        </p:txBody>
      </p:sp>
    </p:spTree>
    <p:extLst>
      <p:ext uri="{BB962C8B-B14F-4D97-AF65-F5344CB8AC3E}">
        <p14:creationId xmlns:p14="http://schemas.microsoft.com/office/powerpoint/2010/main" val="19956015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nvPr>
        </p:nvGraphicFramePr>
        <p:xfrm>
          <a:off x="76201" y="1752599"/>
          <a:ext cx="8458200" cy="4704219"/>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3"/>
          <p:cNvSpPr>
            <a:spLocks noGrp="1" noChangeArrowheads="1"/>
          </p:cNvSpPr>
          <p:nvPr>
            <p:ph type="title" idx="4294967295"/>
          </p:nvPr>
        </p:nvSpPr>
        <p:spPr>
          <a:xfrm>
            <a:off x="457201" y="762000"/>
            <a:ext cx="7620000" cy="457200"/>
          </a:xfrm>
          <a:prstGeom prst="rect">
            <a:avLst/>
          </a:prstGeom>
        </p:spPr>
        <p:txBody>
          <a:bodyPr>
            <a:noAutofit/>
          </a:bodyPr>
          <a:lstStyle/>
          <a:p>
            <a:pPr algn="l"/>
            <a:r>
              <a:rPr lang="en-US" sz="3200" dirty="0" smtClean="0">
                <a:solidFill>
                  <a:srgbClr val="92D050"/>
                </a:solidFill>
                <a:cs typeface="Arial" pitchFamily="34" charset="0"/>
              </a:rPr>
              <a:t>Prices dominate energy concerns</a:t>
            </a:r>
          </a:p>
        </p:txBody>
      </p:sp>
      <p:sp>
        <p:nvSpPr>
          <p:cNvPr id="6" name="AutoShape 4"/>
          <p:cNvSpPr>
            <a:spLocks noChangeArrowheads="1"/>
          </p:cNvSpPr>
          <p:nvPr/>
        </p:nvSpPr>
        <p:spPr bwMode="auto">
          <a:xfrm>
            <a:off x="457201" y="1444683"/>
            <a:ext cx="8077200" cy="476726"/>
          </a:xfrm>
          <a:prstGeom prst="roundRect">
            <a:avLst>
              <a:gd name="adj" fmla="val 16667"/>
            </a:avLst>
          </a:prstGeom>
          <a:solidFill>
            <a:srgbClr val="CCCC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nchor="ctr">
            <a:spAutoFit/>
          </a:bodyPr>
          <a:lstStyle/>
          <a:p>
            <a:r>
              <a:rPr lang="en-US" sz="1400" b="1" i="1" dirty="0" smtClean="0"/>
              <a:t>Now</a:t>
            </a:r>
            <a:r>
              <a:rPr lang="en-US" sz="1400" b="1" i="1" dirty="0"/>
              <a:t>, I am going to read you a list of concerns that some people may have about the energy sector in Kosovo. Please tell me which TWO of these concern you the most.</a:t>
            </a:r>
          </a:p>
        </p:txBody>
      </p:sp>
      <p:sp>
        <p:nvSpPr>
          <p:cNvPr id="2" name="TextBox 1"/>
          <p:cNvSpPr txBox="1"/>
          <p:nvPr/>
        </p:nvSpPr>
        <p:spPr>
          <a:xfrm>
            <a:off x="8534401" y="6096000"/>
            <a:ext cx="381000" cy="369332"/>
          </a:xfrm>
          <a:prstGeom prst="rect">
            <a:avLst/>
          </a:prstGeom>
          <a:noFill/>
        </p:spPr>
        <p:txBody>
          <a:bodyPr wrap="square" rtlCol="0">
            <a:spAutoFit/>
          </a:bodyPr>
          <a:lstStyle/>
          <a:p>
            <a:r>
              <a:rPr lang="en-US" dirty="0" smtClean="0"/>
              <a:t>%</a:t>
            </a:r>
            <a:endParaRPr lang="en-US" dirty="0"/>
          </a:p>
        </p:txBody>
      </p:sp>
    </p:spTree>
    <p:extLst>
      <p:ext uri="{BB962C8B-B14F-4D97-AF65-F5344CB8AC3E}">
        <p14:creationId xmlns:p14="http://schemas.microsoft.com/office/powerpoint/2010/main" val="17010690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3"/>
          <p:cNvGraphicFramePr>
            <a:graphicFrameLocks/>
          </p:cNvGraphicFramePr>
          <p:nvPr>
            <p:extLst>
              <p:ext uri="{D42A27DB-BD31-4B8C-83A1-F6EECF244321}">
                <p14:modId xmlns:p14="http://schemas.microsoft.com/office/powerpoint/2010/main" val="3470844137"/>
              </p:ext>
            </p:extLst>
          </p:nvPr>
        </p:nvGraphicFramePr>
        <p:xfrm>
          <a:off x="155353" y="1981200"/>
          <a:ext cx="8686800" cy="4724400"/>
        </p:xfrm>
        <a:graphic>
          <a:graphicData uri="http://schemas.openxmlformats.org/drawingml/2006/chart">
            <c:chart xmlns:c="http://schemas.openxmlformats.org/drawingml/2006/chart" xmlns:r="http://schemas.openxmlformats.org/officeDocument/2006/relationships" r:id="rId3"/>
          </a:graphicData>
        </a:graphic>
      </p:graphicFrame>
      <p:sp>
        <p:nvSpPr>
          <p:cNvPr id="10" name="Title 1"/>
          <p:cNvSpPr>
            <a:spLocks noGrp="1"/>
          </p:cNvSpPr>
          <p:nvPr>
            <p:ph type="title"/>
          </p:nvPr>
        </p:nvSpPr>
        <p:spPr>
          <a:xfrm>
            <a:off x="38101" y="437674"/>
            <a:ext cx="8915400" cy="1066800"/>
          </a:xfrm>
        </p:spPr>
        <p:txBody>
          <a:bodyPr>
            <a:normAutofit/>
          </a:bodyPr>
          <a:lstStyle/>
          <a:p>
            <a:r>
              <a:rPr lang="en-US" sz="3200" dirty="0" smtClean="0">
                <a:solidFill>
                  <a:srgbClr val="92D050"/>
                </a:solidFill>
              </a:rPr>
              <a:t>Energy saving efforts seen as getting worse</a:t>
            </a:r>
            <a:endParaRPr lang="en-US" sz="3200" dirty="0">
              <a:solidFill>
                <a:srgbClr val="92D050"/>
              </a:solidFill>
            </a:endParaRPr>
          </a:p>
        </p:txBody>
      </p:sp>
      <p:sp>
        <p:nvSpPr>
          <p:cNvPr id="5" name="AutoShape 4"/>
          <p:cNvSpPr>
            <a:spLocks noChangeArrowheads="1"/>
          </p:cNvSpPr>
          <p:nvPr/>
        </p:nvSpPr>
        <p:spPr bwMode="auto">
          <a:xfrm>
            <a:off x="457201" y="1504474"/>
            <a:ext cx="8077200" cy="476726"/>
          </a:xfrm>
          <a:prstGeom prst="roundRect">
            <a:avLst>
              <a:gd name="adj" fmla="val 16667"/>
            </a:avLst>
          </a:prstGeom>
          <a:solidFill>
            <a:srgbClr val="CCCC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nchor="ctr">
            <a:spAutoFit/>
          </a:bodyPr>
          <a:lstStyle/>
          <a:p>
            <a:r>
              <a:rPr lang="en-US" sz="1400" b="1" i="1" dirty="0"/>
              <a:t>Now I will read you a list of issues concerning the energy sector in Kosovo. Please tell me if you think </a:t>
            </a:r>
            <a:r>
              <a:rPr lang="en-US" sz="1400" b="1" i="1" dirty="0" smtClean="0">
                <a:solidFill>
                  <a:srgbClr val="FF0000"/>
                </a:solidFill>
              </a:rPr>
              <a:t>Kosovar citizens’ energy saving efforts</a:t>
            </a:r>
            <a:r>
              <a:rPr lang="en-US" sz="1400" b="1" i="1" dirty="0" smtClean="0"/>
              <a:t> is </a:t>
            </a:r>
            <a:r>
              <a:rPr lang="en-US" sz="1400" b="1" i="1" dirty="0"/>
              <a:t>getting better or worse in Kosovo</a:t>
            </a:r>
            <a:r>
              <a:rPr lang="en-US" sz="1400" b="1" i="1" dirty="0" smtClean="0"/>
              <a:t>. </a:t>
            </a:r>
            <a:endParaRPr lang="en-US" sz="1400" b="1" i="1" dirty="0"/>
          </a:p>
        </p:txBody>
      </p:sp>
    </p:spTree>
    <p:extLst>
      <p:ext uri="{BB962C8B-B14F-4D97-AF65-F5344CB8AC3E}">
        <p14:creationId xmlns:p14="http://schemas.microsoft.com/office/powerpoint/2010/main" val="41899655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3"/>
          <p:cNvGraphicFramePr>
            <a:graphicFrameLocks noGrp="1"/>
          </p:cNvGraphicFramePr>
          <p:nvPr>
            <p:ph idx="1"/>
            <p:extLst>
              <p:ext uri="{D42A27DB-BD31-4B8C-83A1-F6EECF244321}">
                <p14:modId xmlns:p14="http://schemas.microsoft.com/office/powerpoint/2010/main" val="3811443513"/>
              </p:ext>
            </p:extLst>
          </p:nvPr>
        </p:nvGraphicFramePr>
        <p:xfrm>
          <a:off x="132795" y="1913158"/>
          <a:ext cx="8858805" cy="4716242"/>
        </p:xfrm>
        <a:graphic>
          <a:graphicData uri="http://schemas.openxmlformats.org/drawingml/2006/chart">
            <c:chart xmlns:c="http://schemas.openxmlformats.org/drawingml/2006/chart" xmlns:r="http://schemas.openxmlformats.org/officeDocument/2006/relationships" r:id="rId3"/>
          </a:graphicData>
        </a:graphic>
      </p:graphicFrame>
      <p:sp>
        <p:nvSpPr>
          <p:cNvPr id="9" name="Title 1"/>
          <p:cNvSpPr>
            <a:spLocks noGrp="1"/>
          </p:cNvSpPr>
          <p:nvPr>
            <p:ph type="title"/>
          </p:nvPr>
        </p:nvSpPr>
        <p:spPr>
          <a:xfrm>
            <a:off x="0" y="719787"/>
            <a:ext cx="9144000" cy="457200"/>
          </a:xfrm>
        </p:spPr>
        <p:txBody>
          <a:bodyPr>
            <a:noAutofit/>
          </a:bodyPr>
          <a:lstStyle/>
          <a:p>
            <a:r>
              <a:rPr lang="en-US" sz="3200" dirty="0" smtClean="0">
                <a:solidFill>
                  <a:srgbClr val="92D050"/>
                </a:solidFill>
              </a:rPr>
              <a:t>Most concerned about personal energy savings</a:t>
            </a:r>
            <a:endParaRPr lang="en-US" sz="3200" dirty="0">
              <a:solidFill>
                <a:srgbClr val="92D050"/>
              </a:solidFill>
            </a:endParaRPr>
          </a:p>
        </p:txBody>
      </p:sp>
      <p:sp>
        <p:nvSpPr>
          <p:cNvPr id="5" name="AutoShape 4"/>
          <p:cNvSpPr>
            <a:spLocks noChangeArrowheads="1"/>
          </p:cNvSpPr>
          <p:nvPr/>
        </p:nvSpPr>
        <p:spPr bwMode="auto">
          <a:xfrm>
            <a:off x="438913" y="1498876"/>
            <a:ext cx="8095487" cy="357545"/>
          </a:xfrm>
          <a:prstGeom prst="roundRect">
            <a:avLst>
              <a:gd name="adj" fmla="val 16667"/>
            </a:avLst>
          </a:prstGeom>
          <a:solidFill>
            <a:srgbClr val="CCCC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nchor="ctr">
            <a:spAutoFit/>
          </a:bodyPr>
          <a:lstStyle/>
          <a:p>
            <a:pPr>
              <a:lnSpc>
                <a:spcPct val="75000"/>
              </a:lnSpc>
              <a:spcBef>
                <a:spcPct val="0"/>
              </a:spcBef>
            </a:pPr>
            <a:r>
              <a:rPr lang="en-US" sz="1400" b="1" i="1" dirty="0" smtClean="0"/>
              <a:t>Are </a:t>
            </a:r>
            <a:r>
              <a:rPr lang="en-US" sz="1400" b="1" i="1" dirty="0"/>
              <a:t>you very concerned, somewhat concerned, a little concerned, or not at all concerned about saving energy in your home and place of work?</a:t>
            </a:r>
            <a:endParaRPr lang="es-AR" sz="1400" b="1" i="1" dirty="0"/>
          </a:p>
        </p:txBody>
      </p:sp>
      <p:sp>
        <p:nvSpPr>
          <p:cNvPr id="6" name="TextBox 5"/>
          <p:cNvSpPr txBox="1"/>
          <p:nvPr/>
        </p:nvSpPr>
        <p:spPr>
          <a:xfrm>
            <a:off x="2396785" y="2043000"/>
            <a:ext cx="609600" cy="338554"/>
          </a:xfrm>
          <a:prstGeom prst="rect">
            <a:avLst/>
          </a:prstGeom>
          <a:solidFill>
            <a:srgbClr val="FFFF00"/>
          </a:solidFill>
          <a:ln>
            <a:solidFill>
              <a:schemeClr val="tx1"/>
            </a:solidFill>
          </a:ln>
        </p:spPr>
        <p:txBody>
          <a:bodyPr wrap="square" rtlCol="0">
            <a:spAutoFit/>
          </a:bodyPr>
          <a:lstStyle/>
          <a:p>
            <a:pPr algn="ctr"/>
            <a:r>
              <a:rPr lang="en-US" sz="1600" b="1" dirty="0" smtClean="0"/>
              <a:t>88%</a:t>
            </a:r>
            <a:endParaRPr lang="en-US" sz="1600" b="1" dirty="0"/>
          </a:p>
        </p:txBody>
      </p:sp>
      <p:sp>
        <p:nvSpPr>
          <p:cNvPr id="10" name="Left Brace 9"/>
          <p:cNvSpPr/>
          <p:nvPr/>
        </p:nvSpPr>
        <p:spPr>
          <a:xfrm rot="5400000">
            <a:off x="2463295" y="627627"/>
            <a:ext cx="419102" cy="3950707"/>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5938172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3"/>
          <p:cNvGraphicFramePr>
            <a:graphicFrameLocks noGrp="1"/>
          </p:cNvGraphicFramePr>
          <p:nvPr>
            <p:ph idx="1"/>
            <p:extLst>
              <p:ext uri="{D42A27DB-BD31-4B8C-83A1-F6EECF244321}">
                <p14:modId xmlns:p14="http://schemas.microsoft.com/office/powerpoint/2010/main" val="16975973"/>
              </p:ext>
            </p:extLst>
          </p:nvPr>
        </p:nvGraphicFramePr>
        <p:xfrm>
          <a:off x="0" y="1905000"/>
          <a:ext cx="8763000" cy="4801573"/>
        </p:xfrm>
        <a:graphic>
          <a:graphicData uri="http://schemas.openxmlformats.org/drawingml/2006/chart">
            <c:chart xmlns:c="http://schemas.openxmlformats.org/drawingml/2006/chart" xmlns:r="http://schemas.openxmlformats.org/officeDocument/2006/relationships" r:id="rId3"/>
          </a:graphicData>
        </a:graphic>
      </p:graphicFrame>
      <p:sp>
        <p:nvSpPr>
          <p:cNvPr id="9" name="Title 1"/>
          <p:cNvSpPr>
            <a:spLocks noGrp="1"/>
          </p:cNvSpPr>
          <p:nvPr>
            <p:ph type="title"/>
          </p:nvPr>
        </p:nvSpPr>
        <p:spPr>
          <a:xfrm>
            <a:off x="0" y="1066800"/>
            <a:ext cx="9144000" cy="457200"/>
          </a:xfrm>
        </p:spPr>
        <p:txBody>
          <a:bodyPr>
            <a:normAutofit fontScale="90000"/>
          </a:bodyPr>
          <a:lstStyle/>
          <a:p>
            <a:r>
              <a:rPr lang="en-US" sz="3600" dirty="0" smtClean="0">
                <a:solidFill>
                  <a:srgbClr val="92D050"/>
                </a:solidFill>
              </a:rPr>
              <a:t>Awareness of government’s energy efficiency outreach</a:t>
            </a:r>
            <a:r>
              <a:rPr lang="en-US" dirty="0" smtClean="0"/>
              <a:t/>
            </a:r>
            <a:br>
              <a:rPr lang="en-US" dirty="0" smtClean="0"/>
            </a:br>
            <a:endParaRPr lang="en-US" dirty="0"/>
          </a:p>
        </p:txBody>
      </p:sp>
      <p:sp>
        <p:nvSpPr>
          <p:cNvPr id="5" name="AutoShape 4"/>
          <p:cNvSpPr>
            <a:spLocks noChangeArrowheads="1"/>
          </p:cNvSpPr>
          <p:nvPr/>
        </p:nvSpPr>
        <p:spPr bwMode="auto">
          <a:xfrm>
            <a:off x="457200" y="1739414"/>
            <a:ext cx="8162543" cy="178772"/>
          </a:xfrm>
          <a:prstGeom prst="roundRect">
            <a:avLst>
              <a:gd name="adj" fmla="val 16667"/>
            </a:avLst>
          </a:prstGeom>
          <a:solidFill>
            <a:srgbClr val="CCCC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nchor="ctr">
            <a:spAutoFit/>
          </a:bodyPr>
          <a:lstStyle/>
          <a:p>
            <a:pPr>
              <a:lnSpc>
                <a:spcPct val="75000"/>
              </a:lnSpc>
              <a:spcBef>
                <a:spcPct val="0"/>
              </a:spcBef>
            </a:pPr>
            <a:r>
              <a:rPr lang="en-US" sz="1400" b="1" i="1" dirty="0" smtClean="0"/>
              <a:t>Have </a:t>
            </a:r>
            <a:r>
              <a:rPr lang="en-US" sz="1400" b="1" i="1" dirty="0"/>
              <a:t>you seen </a:t>
            </a:r>
            <a:r>
              <a:rPr lang="en-US" sz="1400" b="1" i="1" dirty="0" smtClean="0"/>
              <a:t>information </a:t>
            </a:r>
            <a:r>
              <a:rPr lang="en-US" sz="1400" b="1" i="1" dirty="0"/>
              <a:t>from the government in recent weeks on energy efficiency?</a:t>
            </a:r>
            <a:endParaRPr lang="es-AR" sz="1400" b="1" i="1" dirty="0"/>
          </a:p>
        </p:txBody>
      </p:sp>
    </p:spTree>
    <p:extLst>
      <p:ext uri="{BB962C8B-B14F-4D97-AF65-F5344CB8AC3E}">
        <p14:creationId xmlns:p14="http://schemas.microsoft.com/office/powerpoint/2010/main" val="14734600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nvPr>
        </p:nvGraphicFramePr>
        <p:xfrm>
          <a:off x="76200" y="1752599"/>
          <a:ext cx="8686799" cy="4704219"/>
        </p:xfrm>
        <a:graphic>
          <a:graphicData uri="http://schemas.openxmlformats.org/drawingml/2006/chart">
            <c:chart xmlns:c="http://schemas.openxmlformats.org/drawingml/2006/chart" xmlns:r="http://schemas.openxmlformats.org/officeDocument/2006/relationships" r:id="rId3"/>
          </a:graphicData>
        </a:graphic>
      </p:graphicFrame>
      <p:sp>
        <p:nvSpPr>
          <p:cNvPr id="6" name="AutoShape 4"/>
          <p:cNvSpPr>
            <a:spLocks noChangeArrowheads="1"/>
          </p:cNvSpPr>
          <p:nvPr/>
        </p:nvSpPr>
        <p:spPr bwMode="auto">
          <a:xfrm>
            <a:off x="457201" y="1459673"/>
            <a:ext cx="8077200" cy="476726"/>
          </a:xfrm>
          <a:prstGeom prst="roundRect">
            <a:avLst>
              <a:gd name="adj" fmla="val 16667"/>
            </a:avLst>
          </a:prstGeom>
          <a:solidFill>
            <a:srgbClr val="CCCC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nchor="ctr">
            <a:spAutoFit/>
          </a:bodyPr>
          <a:lstStyle/>
          <a:p>
            <a:r>
              <a:rPr lang="en-US" sz="1400" b="1" i="1" dirty="0" smtClean="0"/>
              <a:t>What </a:t>
            </a:r>
            <a:r>
              <a:rPr lang="en-US" sz="1400" b="1" i="1" dirty="0"/>
              <a:t>specific energy savings techniques are you most likely to use within your own household, if you use any at all</a:t>
            </a:r>
            <a:r>
              <a:rPr lang="en-US" sz="1400" b="1" i="1" dirty="0" smtClean="0"/>
              <a:t>?</a:t>
            </a:r>
            <a:endParaRPr lang="es-AR" sz="1400" b="1" i="1" dirty="0"/>
          </a:p>
        </p:txBody>
      </p:sp>
      <p:sp>
        <p:nvSpPr>
          <p:cNvPr id="8" name="Rectangle 3"/>
          <p:cNvSpPr>
            <a:spLocks noGrp="1" noChangeArrowheads="1"/>
          </p:cNvSpPr>
          <p:nvPr>
            <p:ph type="title" idx="4294967295"/>
          </p:nvPr>
        </p:nvSpPr>
        <p:spPr>
          <a:xfrm>
            <a:off x="436419" y="685800"/>
            <a:ext cx="7620000" cy="457200"/>
          </a:xfrm>
          <a:prstGeom prst="rect">
            <a:avLst/>
          </a:prstGeom>
        </p:spPr>
        <p:txBody>
          <a:bodyPr>
            <a:noAutofit/>
          </a:bodyPr>
          <a:lstStyle/>
          <a:p>
            <a:pPr algn="l"/>
            <a:r>
              <a:rPr lang="en-US" sz="3200" dirty="0" smtClean="0">
                <a:solidFill>
                  <a:srgbClr val="92D050"/>
                </a:solidFill>
                <a:cs typeface="Arial" pitchFamily="34" charset="0"/>
              </a:rPr>
              <a:t>Energy saving techniques</a:t>
            </a:r>
          </a:p>
        </p:txBody>
      </p:sp>
      <p:sp>
        <p:nvSpPr>
          <p:cNvPr id="2" name="TextBox 1"/>
          <p:cNvSpPr txBox="1"/>
          <p:nvPr/>
        </p:nvSpPr>
        <p:spPr>
          <a:xfrm>
            <a:off x="8686800" y="6096000"/>
            <a:ext cx="228600" cy="369332"/>
          </a:xfrm>
          <a:prstGeom prst="rect">
            <a:avLst/>
          </a:prstGeom>
          <a:noFill/>
        </p:spPr>
        <p:txBody>
          <a:bodyPr wrap="square" rtlCol="0">
            <a:spAutoFit/>
          </a:bodyPr>
          <a:lstStyle/>
          <a:p>
            <a:r>
              <a:rPr lang="en-US" dirty="0" smtClean="0"/>
              <a:t>%</a:t>
            </a:r>
            <a:endParaRPr lang="en-US" dirty="0"/>
          </a:p>
        </p:txBody>
      </p:sp>
    </p:spTree>
    <p:extLst>
      <p:ext uri="{BB962C8B-B14F-4D97-AF65-F5344CB8AC3E}">
        <p14:creationId xmlns:p14="http://schemas.microsoft.com/office/powerpoint/2010/main" val="6418012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836" y="762000"/>
            <a:ext cx="8229600" cy="1066800"/>
          </a:xfrm>
        </p:spPr>
        <p:txBody>
          <a:bodyPr>
            <a:normAutofit/>
          </a:bodyPr>
          <a:lstStyle/>
          <a:p>
            <a:r>
              <a:rPr lang="en-US" sz="3200" dirty="0" smtClean="0"/>
              <a:t>Designing and implementing a strategy: </a:t>
            </a:r>
            <a:r>
              <a:rPr lang="en-US" sz="3200" dirty="0"/>
              <a:t/>
            </a:r>
            <a:br>
              <a:rPr lang="en-US" sz="3200" dirty="0"/>
            </a:br>
            <a:endParaRPr lang="en-US" sz="3200" b="1" i="1" dirty="0"/>
          </a:p>
        </p:txBody>
      </p:sp>
      <p:sp>
        <p:nvSpPr>
          <p:cNvPr id="3" name="Content Placeholder 2"/>
          <p:cNvSpPr>
            <a:spLocks noGrp="1"/>
          </p:cNvSpPr>
          <p:nvPr>
            <p:ph idx="1"/>
          </p:nvPr>
        </p:nvSpPr>
        <p:spPr>
          <a:xfrm>
            <a:off x="484909" y="1842655"/>
            <a:ext cx="8229600" cy="4858512"/>
          </a:xfrm>
        </p:spPr>
        <p:txBody>
          <a:bodyPr>
            <a:normAutofit fontScale="70000" lnSpcReduction="20000"/>
          </a:bodyPr>
          <a:lstStyle/>
          <a:p>
            <a:pPr lvl="1">
              <a:buFont typeface="Arial" panose="020B0604020202020204" pitchFamily="34" charset="0"/>
              <a:buChar char="•"/>
            </a:pPr>
            <a:r>
              <a:rPr lang="en-US" altLang="en-US" dirty="0" smtClean="0">
                <a:solidFill>
                  <a:schemeClr val="tx2"/>
                </a:solidFill>
                <a:latin typeface="+mj-lt"/>
              </a:rPr>
              <a:t>Conduct opinion </a:t>
            </a:r>
            <a:r>
              <a:rPr lang="en-US" altLang="en-US" dirty="0">
                <a:solidFill>
                  <a:schemeClr val="tx2"/>
                </a:solidFill>
                <a:latin typeface="+mj-lt"/>
              </a:rPr>
              <a:t>research (</a:t>
            </a:r>
            <a:r>
              <a:rPr lang="en-US" altLang="en-US" dirty="0" smtClean="0">
                <a:solidFill>
                  <a:schemeClr val="tx2"/>
                </a:solidFill>
                <a:latin typeface="+mj-lt"/>
              </a:rPr>
              <a:t>What does our audience think/feel?)</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b="1" dirty="0" smtClean="0">
                <a:solidFill>
                  <a:srgbClr val="92D050"/>
                </a:solidFill>
                <a:latin typeface="+mj-lt"/>
              </a:rPr>
              <a:t>Determine objectives </a:t>
            </a:r>
            <a:r>
              <a:rPr lang="en-US" altLang="en-US" b="1" dirty="0">
                <a:solidFill>
                  <a:srgbClr val="92D050"/>
                </a:solidFill>
                <a:latin typeface="+mj-lt"/>
              </a:rPr>
              <a:t>(</a:t>
            </a:r>
            <a:r>
              <a:rPr lang="en-US" altLang="en-US" b="1" dirty="0" smtClean="0">
                <a:solidFill>
                  <a:srgbClr val="92D050"/>
                </a:solidFill>
                <a:latin typeface="+mj-lt"/>
              </a:rPr>
              <a:t>What do </a:t>
            </a:r>
            <a:r>
              <a:rPr lang="en-US" altLang="en-US" b="1" dirty="0">
                <a:solidFill>
                  <a:srgbClr val="92D050"/>
                </a:solidFill>
                <a:latin typeface="+mj-lt"/>
              </a:rPr>
              <a:t>we want </a:t>
            </a:r>
            <a:r>
              <a:rPr lang="en-US" altLang="en-US" b="1" dirty="0" smtClean="0">
                <a:solidFill>
                  <a:srgbClr val="92D050"/>
                </a:solidFill>
                <a:latin typeface="+mj-lt"/>
              </a:rPr>
              <a:t>our audience to think/do?)</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Design compelling messages </a:t>
            </a:r>
            <a:r>
              <a:rPr lang="en-US" altLang="en-US" dirty="0">
                <a:solidFill>
                  <a:schemeClr val="tx2"/>
                </a:solidFill>
                <a:latin typeface="+mj-lt"/>
              </a:rPr>
              <a:t>(What </a:t>
            </a:r>
            <a:r>
              <a:rPr lang="en-US" altLang="en-US" dirty="0" smtClean="0">
                <a:solidFill>
                  <a:schemeClr val="tx2"/>
                </a:solidFill>
                <a:latin typeface="+mj-lt"/>
              </a:rPr>
              <a:t>do we want people to know/feel?)</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Identify optimal channels (Where do people get trusted information?)</a:t>
            </a:r>
          </a:p>
          <a:p>
            <a:pPr lvl="1">
              <a:buFont typeface="Arial" panose="020B0604020202020204" pitchFamily="34" charset="0"/>
              <a:buChar char="•"/>
            </a:pPr>
            <a:endParaRPr lang="en-US" altLang="en-US" dirty="0" smtClean="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Assign spokespeople </a:t>
            </a:r>
            <a:r>
              <a:rPr lang="en-US" altLang="en-US" dirty="0">
                <a:solidFill>
                  <a:schemeClr val="tx2"/>
                </a:solidFill>
                <a:latin typeface="+mj-lt"/>
              </a:rPr>
              <a:t>(Who </a:t>
            </a:r>
            <a:r>
              <a:rPr lang="en-US" altLang="en-US" dirty="0" smtClean="0">
                <a:solidFill>
                  <a:schemeClr val="tx2"/>
                </a:solidFill>
                <a:latin typeface="+mj-lt"/>
              </a:rPr>
              <a:t>is a credible deliverer of our messages?)</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Determine a timeline and budget</a:t>
            </a:r>
          </a:p>
          <a:p>
            <a:pPr lvl="1">
              <a:buFont typeface="Arial" panose="020B0604020202020204" pitchFamily="34" charset="0"/>
              <a:buChar char="•"/>
            </a:pPr>
            <a:endParaRPr lang="en-US" altLang="en-US" dirty="0" smtClean="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Design tactics (</a:t>
            </a:r>
            <a:r>
              <a:rPr lang="en-US" altLang="en-US" dirty="0">
                <a:solidFill>
                  <a:schemeClr val="tx2"/>
                </a:solidFill>
                <a:latin typeface="+mj-lt"/>
              </a:rPr>
              <a:t>What do we </a:t>
            </a:r>
            <a:r>
              <a:rPr lang="en-US" altLang="en-US" dirty="0" smtClean="0">
                <a:solidFill>
                  <a:schemeClr val="tx2"/>
                </a:solidFill>
                <a:latin typeface="+mj-lt"/>
              </a:rPr>
              <a:t>need to do </a:t>
            </a:r>
            <a:r>
              <a:rPr lang="en-US" altLang="en-US" dirty="0">
                <a:solidFill>
                  <a:schemeClr val="tx2"/>
                </a:solidFill>
                <a:latin typeface="+mj-lt"/>
              </a:rPr>
              <a:t>to </a:t>
            </a:r>
            <a:r>
              <a:rPr lang="en-US" altLang="en-US" dirty="0" smtClean="0">
                <a:solidFill>
                  <a:schemeClr val="tx2"/>
                </a:solidFill>
                <a:latin typeface="+mj-lt"/>
              </a:rPr>
              <a:t>encourage/inform dialogue?)</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Set measurable goals </a:t>
            </a:r>
            <a:r>
              <a:rPr lang="en-US" altLang="en-US" dirty="0">
                <a:solidFill>
                  <a:schemeClr val="tx2"/>
                </a:solidFill>
                <a:latin typeface="+mj-lt"/>
              </a:rPr>
              <a:t>(How will we know if we are succeeding?)</a:t>
            </a:r>
          </a:p>
          <a:p>
            <a:endParaRPr lang="en-US" dirty="0"/>
          </a:p>
        </p:txBody>
      </p:sp>
    </p:spTree>
    <p:extLst>
      <p:ext uri="{BB962C8B-B14F-4D97-AF65-F5344CB8AC3E}">
        <p14:creationId xmlns:p14="http://schemas.microsoft.com/office/powerpoint/2010/main" val="3734126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685800"/>
            <a:ext cx="9144000" cy="1066800"/>
          </a:xfrm>
        </p:spPr>
        <p:txBody>
          <a:bodyPr rtlCol="0">
            <a:normAutofit/>
          </a:bodyPr>
          <a:lstStyle/>
          <a:p>
            <a:pPr fontAlgn="auto">
              <a:spcAft>
                <a:spcPts val="0"/>
              </a:spcAft>
              <a:defRPr/>
            </a:pPr>
            <a:r>
              <a:rPr lang="en-US" altLang="en-US" sz="2800" dirty="0" smtClean="0">
                <a:solidFill>
                  <a:schemeClr val="accent1">
                    <a:lumMod val="50000"/>
                  </a:schemeClr>
                </a:solidFill>
              </a:rPr>
              <a:t>What do we want our audience to think/do differently?</a:t>
            </a:r>
          </a:p>
        </p:txBody>
      </p:sp>
      <p:sp>
        <p:nvSpPr>
          <p:cNvPr id="28675" name="Content Placeholder 2"/>
          <p:cNvSpPr>
            <a:spLocks noGrp="1"/>
          </p:cNvSpPr>
          <p:nvPr>
            <p:ph idx="1"/>
          </p:nvPr>
        </p:nvSpPr>
        <p:spPr>
          <a:xfrm>
            <a:off x="228600" y="2057400"/>
            <a:ext cx="8686800" cy="4325112"/>
          </a:xfrm>
        </p:spPr>
        <p:txBody>
          <a:bodyPr>
            <a:noAutofit/>
          </a:bodyPr>
          <a:lstStyle/>
          <a:p>
            <a:r>
              <a:rPr lang="en-US" sz="2400" dirty="0" smtClean="0">
                <a:latin typeface="+mj-lt"/>
              </a:rPr>
              <a:t>Objectives should be specific</a:t>
            </a:r>
            <a:r>
              <a:rPr lang="en-US" sz="2400" dirty="0">
                <a:latin typeface="+mj-lt"/>
              </a:rPr>
              <a:t>, achievable, and </a:t>
            </a:r>
            <a:r>
              <a:rPr lang="en-US" sz="2400" dirty="0" smtClean="0">
                <a:latin typeface="+mj-lt"/>
              </a:rPr>
              <a:t>measurable</a:t>
            </a:r>
          </a:p>
          <a:p>
            <a:endParaRPr lang="en-US" sz="2400" dirty="0" smtClean="0">
              <a:latin typeface="+mj-lt"/>
            </a:endParaRPr>
          </a:p>
          <a:p>
            <a:r>
              <a:rPr lang="en-US" altLang="en-US" sz="2400" dirty="0" smtClean="0">
                <a:solidFill>
                  <a:schemeClr val="tx2"/>
                </a:solidFill>
                <a:latin typeface="+mj-lt"/>
              </a:rPr>
              <a:t>Agreement should be reached among agencies about goals</a:t>
            </a:r>
          </a:p>
          <a:p>
            <a:endParaRPr lang="en-US" altLang="en-US" sz="2400" dirty="0" smtClean="0">
              <a:solidFill>
                <a:schemeClr val="tx2"/>
              </a:solidFill>
              <a:latin typeface="+mj-lt"/>
            </a:endParaRPr>
          </a:p>
          <a:p>
            <a:r>
              <a:rPr lang="en-US" altLang="en-US" sz="2400" dirty="0" smtClean="0">
                <a:solidFill>
                  <a:schemeClr val="tx2"/>
                </a:solidFill>
                <a:latin typeface="+mj-lt"/>
              </a:rPr>
              <a:t>One year from now what attitudes would we like to see?</a:t>
            </a:r>
          </a:p>
          <a:p>
            <a:endParaRPr lang="en-US" altLang="en-US" sz="2400" dirty="0" smtClean="0">
              <a:solidFill>
                <a:schemeClr val="tx2"/>
              </a:solidFill>
              <a:latin typeface="+mj-lt"/>
            </a:endParaRPr>
          </a:p>
          <a:p>
            <a:pPr lvl="0"/>
            <a:r>
              <a:rPr lang="en-US" sz="2400" dirty="0" smtClean="0">
                <a:solidFill>
                  <a:schemeClr val="tx2"/>
                </a:solidFill>
                <a:latin typeface="+mj-lt"/>
              </a:rPr>
              <a:t>Identify informational </a:t>
            </a:r>
            <a:r>
              <a:rPr lang="en-US" sz="2400" dirty="0">
                <a:solidFill>
                  <a:schemeClr val="tx2"/>
                </a:solidFill>
                <a:latin typeface="+mj-lt"/>
              </a:rPr>
              <a:t>and attitudinal </a:t>
            </a:r>
            <a:r>
              <a:rPr lang="en-US" sz="2400" dirty="0" smtClean="0">
                <a:solidFill>
                  <a:schemeClr val="tx2"/>
                </a:solidFill>
                <a:latin typeface="+mj-lt"/>
              </a:rPr>
              <a:t>objectives</a:t>
            </a:r>
          </a:p>
          <a:p>
            <a:endParaRPr lang="en-US" altLang="en-US" sz="2400" dirty="0" smtClean="0">
              <a:solidFill>
                <a:schemeClr val="tx2"/>
              </a:solidFill>
              <a:latin typeface="+mj-lt"/>
            </a:endParaRPr>
          </a:p>
        </p:txBody>
      </p:sp>
    </p:spTree>
    <p:extLst>
      <p:ext uri="{BB962C8B-B14F-4D97-AF65-F5344CB8AC3E}">
        <p14:creationId xmlns:p14="http://schemas.microsoft.com/office/powerpoint/2010/main" val="18551372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 y="0"/>
            <a:ext cx="9448800" cy="6324600"/>
          </a:xfrm>
          <a:prstGeom prst="rect">
            <a:avLst/>
          </a:prstGeom>
        </p:spPr>
      </p:pic>
    </p:spTree>
    <p:extLst>
      <p:ext uri="{BB962C8B-B14F-4D97-AF65-F5344CB8AC3E}">
        <p14:creationId xmlns:p14="http://schemas.microsoft.com/office/powerpoint/2010/main" val="9807449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39436" y="381000"/>
            <a:ext cx="9144000" cy="1066800"/>
          </a:xfrm>
        </p:spPr>
        <p:txBody>
          <a:bodyPr rtlCol="0">
            <a:normAutofit/>
          </a:bodyPr>
          <a:lstStyle/>
          <a:p>
            <a:pPr fontAlgn="auto">
              <a:spcAft>
                <a:spcPts val="0"/>
              </a:spcAft>
              <a:defRPr/>
            </a:pPr>
            <a:r>
              <a:rPr lang="en-US" altLang="en-US" sz="2800" dirty="0" smtClean="0">
                <a:solidFill>
                  <a:schemeClr val="accent1">
                    <a:lumMod val="50000"/>
                  </a:schemeClr>
                </a:solidFill>
              </a:rPr>
              <a:t>Example of setting objectives</a:t>
            </a:r>
          </a:p>
        </p:txBody>
      </p:sp>
      <p:sp>
        <p:nvSpPr>
          <p:cNvPr id="28675" name="Content Placeholder 2"/>
          <p:cNvSpPr>
            <a:spLocks noGrp="1"/>
          </p:cNvSpPr>
          <p:nvPr>
            <p:ph idx="1"/>
          </p:nvPr>
        </p:nvSpPr>
        <p:spPr>
          <a:xfrm>
            <a:off x="339436" y="1447800"/>
            <a:ext cx="8686800" cy="4325112"/>
          </a:xfrm>
        </p:spPr>
        <p:txBody>
          <a:bodyPr>
            <a:noAutofit/>
          </a:bodyPr>
          <a:lstStyle/>
          <a:p>
            <a:r>
              <a:rPr lang="en-US" sz="2400" dirty="0" err="1" smtClean="0">
                <a:solidFill>
                  <a:schemeClr val="tx2"/>
                </a:solidFill>
                <a:latin typeface="+mj-lt"/>
              </a:rPr>
              <a:t>AdCouncil</a:t>
            </a:r>
            <a:r>
              <a:rPr lang="en-US" sz="2400" dirty="0" smtClean="0">
                <a:solidFill>
                  <a:schemeClr val="tx2"/>
                </a:solidFill>
                <a:latin typeface="+mj-lt"/>
              </a:rPr>
              <a:t> partnered with US Department of Energy on a campaign to demonstrate that energy efficient actions can reduce household energy bills</a:t>
            </a:r>
          </a:p>
          <a:p>
            <a:endParaRPr lang="en-US" sz="2400" dirty="0">
              <a:solidFill>
                <a:schemeClr val="tx2"/>
              </a:solidFill>
              <a:latin typeface="+mj-lt"/>
            </a:endParaRPr>
          </a:p>
          <a:p>
            <a:r>
              <a:rPr lang="en-US" sz="2400" dirty="0" smtClean="0">
                <a:solidFill>
                  <a:schemeClr val="tx2"/>
                </a:solidFill>
                <a:latin typeface="+mj-lt"/>
              </a:rPr>
              <a:t>Research showed </a:t>
            </a:r>
            <a:r>
              <a:rPr lang="en-US" sz="2400" dirty="0" smtClean="0">
                <a:solidFill>
                  <a:srgbClr val="92D050"/>
                </a:solidFill>
                <a:latin typeface="+mj-lt"/>
              </a:rPr>
              <a:t>79% </a:t>
            </a:r>
            <a:r>
              <a:rPr lang="en-US" sz="2400" dirty="0" smtClean="0">
                <a:solidFill>
                  <a:schemeClr val="tx2"/>
                </a:solidFill>
                <a:latin typeface="+mj-lt"/>
              </a:rPr>
              <a:t>of surveyed parents believed the #1 reason to save energy in the home was to </a:t>
            </a:r>
            <a:r>
              <a:rPr lang="en-US" sz="2400" dirty="0" smtClean="0">
                <a:solidFill>
                  <a:srgbClr val="92D050"/>
                </a:solidFill>
                <a:latin typeface="+mj-lt"/>
              </a:rPr>
              <a:t>save money</a:t>
            </a:r>
          </a:p>
          <a:p>
            <a:endParaRPr lang="en-US" sz="2400" dirty="0">
              <a:solidFill>
                <a:schemeClr val="tx2"/>
              </a:solidFill>
              <a:latin typeface="+mj-lt"/>
            </a:endParaRPr>
          </a:p>
          <a:p>
            <a:r>
              <a:rPr lang="en-US" sz="2400" dirty="0" smtClean="0">
                <a:solidFill>
                  <a:schemeClr val="tx2"/>
                </a:solidFill>
                <a:latin typeface="+mj-lt"/>
              </a:rPr>
              <a:t>Objectives from 2011-2012 were to:</a:t>
            </a:r>
          </a:p>
          <a:p>
            <a:endParaRPr lang="en-US" sz="2400" dirty="0" smtClean="0">
              <a:solidFill>
                <a:schemeClr val="tx2"/>
              </a:solidFill>
              <a:latin typeface="+mj-lt"/>
            </a:endParaRPr>
          </a:p>
          <a:p>
            <a:pPr lvl="1"/>
            <a:r>
              <a:rPr lang="en-US" sz="2200" dirty="0" smtClean="0">
                <a:solidFill>
                  <a:schemeClr val="tx2"/>
                </a:solidFill>
                <a:latin typeface="+mj-lt"/>
              </a:rPr>
              <a:t>Drive traffic to “energysavers.gov” website for helpful tips</a:t>
            </a:r>
          </a:p>
          <a:p>
            <a:pPr lvl="1"/>
            <a:r>
              <a:rPr lang="en-US" sz="2200" dirty="0" smtClean="0">
                <a:solidFill>
                  <a:schemeClr val="tx2"/>
                </a:solidFill>
                <a:latin typeface="+mj-lt"/>
              </a:rPr>
              <a:t>Encourage people to purchase Energy Star appliances</a:t>
            </a:r>
          </a:p>
          <a:p>
            <a:pPr lvl="1"/>
            <a:r>
              <a:rPr lang="en-US" sz="2200" dirty="0" smtClean="0">
                <a:solidFill>
                  <a:schemeClr val="tx2"/>
                </a:solidFill>
                <a:latin typeface="+mj-lt"/>
              </a:rPr>
              <a:t>Promote household insulation</a:t>
            </a:r>
          </a:p>
          <a:p>
            <a:pPr lvl="1"/>
            <a:r>
              <a:rPr lang="en-US" sz="2200" dirty="0" smtClean="0">
                <a:solidFill>
                  <a:schemeClr val="tx2"/>
                </a:solidFill>
                <a:latin typeface="+mj-lt"/>
              </a:rPr>
              <a:t>Encourage home energy audits</a:t>
            </a:r>
          </a:p>
          <a:p>
            <a:endParaRPr lang="en-US" sz="2400" dirty="0">
              <a:latin typeface="+mj-lt"/>
            </a:endParaRPr>
          </a:p>
          <a:p>
            <a:endParaRPr lang="en-US" sz="2200" dirty="0">
              <a:solidFill>
                <a:schemeClr val="tx2"/>
              </a:solidFill>
              <a:latin typeface="+mj-lt"/>
            </a:endParaRPr>
          </a:p>
          <a:p>
            <a:endParaRPr lang="en-US" altLang="en-US" sz="2400" dirty="0" smtClean="0">
              <a:solidFill>
                <a:schemeClr val="tx2"/>
              </a:solidFill>
              <a:latin typeface="+mj-lt"/>
            </a:endParaRPr>
          </a:p>
        </p:txBody>
      </p:sp>
    </p:spTree>
    <p:extLst>
      <p:ext uri="{BB962C8B-B14F-4D97-AF65-F5344CB8AC3E}">
        <p14:creationId xmlns:p14="http://schemas.microsoft.com/office/powerpoint/2010/main" val="35180416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909" y="914400"/>
            <a:ext cx="8229600" cy="1066800"/>
          </a:xfrm>
        </p:spPr>
        <p:txBody>
          <a:bodyPr>
            <a:normAutofit/>
          </a:bodyPr>
          <a:lstStyle/>
          <a:p>
            <a:r>
              <a:rPr lang="en-US" sz="3200" dirty="0" smtClean="0"/>
              <a:t>Overview of session:</a:t>
            </a:r>
            <a:endParaRPr lang="en-US" sz="3200" dirty="0"/>
          </a:p>
        </p:txBody>
      </p:sp>
      <p:sp>
        <p:nvSpPr>
          <p:cNvPr id="3" name="Content Placeholder 2"/>
          <p:cNvSpPr>
            <a:spLocks noGrp="1"/>
          </p:cNvSpPr>
          <p:nvPr>
            <p:ph idx="1"/>
          </p:nvPr>
        </p:nvSpPr>
        <p:spPr/>
        <p:txBody>
          <a:bodyPr>
            <a:normAutofit/>
          </a:bodyPr>
          <a:lstStyle/>
          <a:p>
            <a:r>
              <a:rPr lang="en-US" sz="2400" dirty="0" smtClean="0">
                <a:solidFill>
                  <a:schemeClr val="tx2"/>
                </a:solidFill>
                <a:latin typeface="+mj-lt"/>
              </a:rPr>
              <a:t>Present research on communicating to change attitudes and </a:t>
            </a:r>
            <a:r>
              <a:rPr lang="en-US" sz="2400" dirty="0" err="1" smtClean="0">
                <a:solidFill>
                  <a:schemeClr val="tx2"/>
                </a:solidFill>
                <a:latin typeface="+mj-lt"/>
              </a:rPr>
              <a:t>behaviour</a:t>
            </a:r>
            <a:endParaRPr lang="en-US" sz="2400" dirty="0" smtClean="0">
              <a:solidFill>
                <a:schemeClr val="tx2"/>
              </a:solidFill>
              <a:latin typeface="+mj-lt"/>
            </a:endParaRPr>
          </a:p>
          <a:p>
            <a:endParaRPr lang="en-US" sz="2400" dirty="0" smtClean="0">
              <a:solidFill>
                <a:schemeClr val="tx2"/>
              </a:solidFill>
              <a:latin typeface="+mj-lt"/>
            </a:endParaRPr>
          </a:p>
          <a:p>
            <a:r>
              <a:rPr lang="en-US" sz="2400" dirty="0" smtClean="0">
                <a:solidFill>
                  <a:schemeClr val="tx2"/>
                </a:solidFill>
                <a:latin typeface="+mj-lt"/>
              </a:rPr>
              <a:t>Discuss the process of designing and implementing a communications strategy</a:t>
            </a:r>
          </a:p>
          <a:p>
            <a:endParaRPr lang="en-US" sz="2400" dirty="0" smtClean="0">
              <a:solidFill>
                <a:schemeClr val="tx2"/>
              </a:solidFill>
              <a:latin typeface="+mj-lt"/>
            </a:endParaRPr>
          </a:p>
          <a:p>
            <a:r>
              <a:rPr lang="en-US" sz="2400" dirty="0" smtClean="0">
                <a:solidFill>
                  <a:schemeClr val="tx2"/>
                </a:solidFill>
                <a:latin typeface="+mj-lt"/>
              </a:rPr>
              <a:t>Discuss the importance (and How-to) of compelling messages that resonate with your audience</a:t>
            </a:r>
          </a:p>
          <a:p>
            <a:pPr marL="109728" indent="0">
              <a:buNone/>
            </a:pPr>
            <a:endParaRPr lang="en-US" sz="2400" dirty="0" smtClean="0">
              <a:solidFill>
                <a:schemeClr val="tx2"/>
              </a:solidFill>
              <a:latin typeface="+mj-lt"/>
            </a:endParaRPr>
          </a:p>
        </p:txBody>
      </p:sp>
    </p:spTree>
    <p:extLst>
      <p:ext uri="{BB962C8B-B14F-4D97-AF65-F5344CB8AC3E}">
        <p14:creationId xmlns:p14="http://schemas.microsoft.com/office/powerpoint/2010/main" val="42827087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39436" y="381000"/>
            <a:ext cx="9144000" cy="1066800"/>
          </a:xfrm>
        </p:spPr>
        <p:txBody>
          <a:bodyPr rtlCol="0">
            <a:normAutofit/>
          </a:bodyPr>
          <a:lstStyle/>
          <a:p>
            <a:pPr fontAlgn="auto">
              <a:spcAft>
                <a:spcPts val="0"/>
              </a:spcAft>
              <a:defRPr/>
            </a:pPr>
            <a:r>
              <a:rPr lang="en-US" altLang="en-US" sz="2800" dirty="0" smtClean="0">
                <a:solidFill>
                  <a:schemeClr val="accent1">
                    <a:lumMod val="50000"/>
                  </a:schemeClr>
                </a:solidFill>
              </a:rPr>
              <a:t>Example of meeting objectives </a:t>
            </a:r>
          </a:p>
        </p:txBody>
      </p:sp>
      <p:sp>
        <p:nvSpPr>
          <p:cNvPr id="28675" name="Content Placeholder 2"/>
          <p:cNvSpPr>
            <a:spLocks noGrp="1"/>
          </p:cNvSpPr>
          <p:nvPr>
            <p:ph idx="1"/>
          </p:nvPr>
        </p:nvSpPr>
        <p:spPr>
          <a:xfrm>
            <a:off x="0" y="1447800"/>
            <a:ext cx="8686800" cy="4800600"/>
          </a:xfrm>
        </p:spPr>
        <p:txBody>
          <a:bodyPr>
            <a:noAutofit/>
          </a:bodyPr>
          <a:lstStyle/>
          <a:p>
            <a:pPr lvl="1">
              <a:buFont typeface="Arial" panose="020B0604020202020204" pitchFamily="34" charset="0"/>
              <a:buChar char="•"/>
            </a:pPr>
            <a:r>
              <a:rPr lang="en-US" sz="2000" dirty="0" smtClean="0">
                <a:solidFill>
                  <a:schemeClr val="tx2"/>
                </a:solidFill>
                <a:latin typeface="+mj-lt"/>
              </a:rPr>
              <a:t>More </a:t>
            </a:r>
            <a:r>
              <a:rPr lang="en-US" sz="2000" dirty="0">
                <a:solidFill>
                  <a:schemeClr val="tx2"/>
                </a:solidFill>
                <a:latin typeface="+mj-lt"/>
              </a:rPr>
              <a:t>people bought </a:t>
            </a:r>
            <a:r>
              <a:rPr lang="en-US" sz="2000" dirty="0" smtClean="0">
                <a:solidFill>
                  <a:schemeClr val="tx2"/>
                </a:solidFill>
                <a:latin typeface="+mj-lt"/>
              </a:rPr>
              <a:t>Energy Star </a:t>
            </a:r>
            <a:r>
              <a:rPr lang="en-US" sz="2000" dirty="0">
                <a:solidFill>
                  <a:schemeClr val="tx2"/>
                </a:solidFill>
                <a:latin typeface="+mj-lt"/>
              </a:rPr>
              <a:t>appliances (53% </a:t>
            </a:r>
            <a:r>
              <a:rPr lang="en-US" sz="2000" dirty="0" smtClean="0">
                <a:solidFill>
                  <a:schemeClr val="tx2"/>
                </a:solidFill>
                <a:latin typeface="+mj-lt"/>
              </a:rPr>
              <a:t>v </a:t>
            </a:r>
            <a:r>
              <a:rPr lang="en-US" sz="2000" dirty="0">
                <a:solidFill>
                  <a:schemeClr val="tx2"/>
                </a:solidFill>
                <a:latin typeface="+mj-lt"/>
              </a:rPr>
              <a:t>60%), added insulation (24% </a:t>
            </a:r>
            <a:r>
              <a:rPr lang="en-US" sz="2000" dirty="0" smtClean="0">
                <a:solidFill>
                  <a:schemeClr val="tx2"/>
                </a:solidFill>
                <a:latin typeface="+mj-lt"/>
              </a:rPr>
              <a:t>v </a:t>
            </a:r>
            <a:r>
              <a:rPr lang="en-US" sz="2000" dirty="0">
                <a:solidFill>
                  <a:schemeClr val="tx2"/>
                </a:solidFill>
                <a:latin typeface="+mj-lt"/>
              </a:rPr>
              <a:t>28%), and did home energy audits (18% </a:t>
            </a:r>
            <a:r>
              <a:rPr lang="en-US" sz="2000" dirty="0" smtClean="0">
                <a:solidFill>
                  <a:schemeClr val="tx2"/>
                </a:solidFill>
                <a:latin typeface="+mj-lt"/>
              </a:rPr>
              <a:t>v </a:t>
            </a:r>
            <a:r>
              <a:rPr lang="en-US" sz="2000" dirty="0">
                <a:solidFill>
                  <a:schemeClr val="tx2"/>
                </a:solidFill>
                <a:latin typeface="+mj-lt"/>
              </a:rPr>
              <a:t>21%).</a:t>
            </a:r>
          </a:p>
          <a:p>
            <a:pPr lvl="1">
              <a:buFont typeface="Arial" panose="020B0604020202020204" pitchFamily="34" charset="0"/>
              <a:buChar char="•"/>
            </a:pPr>
            <a:r>
              <a:rPr lang="en-US" sz="2000" dirty="0" smtClean="0">
                <a:solidFill>
                  <a:schemeClr val="tx2"/>
                </a:solidFill>
                <a:latin typeface="+mj-lt"/>
              </a:rPr>
              <a:t>More </a:t>
            </a:r>
            <a:r>
              <a:rPr lang="en-US" sz="2000" dirty="0">
                <a:solidFill>
                  <a:schemeClr val="tx2"/>
                </a:solidFill>
                <a:latin typeface="+mj-lt"/>
              </a:rPr>
              <a:t>people believed </a:t>
            </a:r>
            <a:r>
              <a:rPr lang="en-US" sz="2000" dirty="0" smtClean="0">
                <a:solidFill>
                  <a:schemeClr val="tx2"/>
                </a:solidFill>
                <a:latin typeface="+mj-lt"/>
              </a:rPr>
              <a:t>it </a:t>
            </a:r>
            <a:r>
              <a:rPr lang="en-US" sz="2000" dirty="0">
                <a:solidFill>
                  <a:schemeClr val="tx2"/>
                </a:solidFill>
                <a:latin typeface="+mj-lt"/>
              </a:rPr>
              <a:t>is “not hard” to save energy (61% </a:t>
            </a:r>
            <a:r>
              <a:rPr lang="en-US" sz="2000" dirty="0" smtClean="0">
                <a:solidFill>
                  <a:schemeClr val="tx2"/>
                </a:solidFill>
                <a:latin typeface="+mj-lt"/>
              </a:rPr>
              <a:t>v </a:t>
            </a:r>
            <a:r>
              <a:rPr lang="en-US" sz="2000" dirty="0">
                <a:solidFill>
                  <a:schemeClr val="tx2"/>
                </a:solidFill>
                <a:latin typeface="+mj-lt"/>
              </a:rPr>
              <a:t>67%). </a:t>
            </a:r>
            <a:endParaRPr lang="en-US" sz="2000" dirty="0" smtClean="0">
              <a:solidFill>
                <a:schemeClr val="tx2"/>
              </a:solidFill>
              <a:latin typeface="+mj-lt"/>
            </a:endParaRPr>
          </a:p>
          <a:p>
            <a:pPr lvl="1">
              <a:buFont typeface="Arial" panose="020B0604020202020204" pitchFamily="34" charset="0"/>
              <a:buChar char="•"/>
            </a:pPr>
            <a:r>
              <a:rPr lang="en-US" sz="2000" dirty="0" smtClean="0">
                <a:solidFill>
                  <a:schemeClr val="tx2"/>
                </a:solidFill>
                <a:latin typeface="+mj-lt"/>
              </a:rPr>
              <a:t>People </a:t>
            </a:r>
            <a:r>
              <a:rPr lang="en-US" sz="2000" dirty="0">
                <a:solidFill>
                  <a:schemeClr val="tx2"/>
                </a:solidFill>
                <a:latin typeface="+mj-lt"/>
              </a:rPr>
              <a:t>were </a:t>
            </a:r>
            <a:r>
              <a:rPr lang="en-US" sz="2000" dirty="0" smtClean="0">
                <a:solidFill>
                  <a:schemeClr val="tx2"/>
                </a:solidFill>
                <a:latin typeface="+mj-lt"/>
              </a:rPr>
              <a:t>more likely </a:t>
            </a:r>
            <a:r>
              <a:rPr lang="en-US" sz="2000" dirty="0">
                <a:solidFill>
                  <a:schemeClr val="tx2"/>
                </a:solidFill>
                <a:latin typeface="+mj-lt"/>
              </a:rPr>
              <a:t>to say they did things to save energy “often” (44% </a:t>
            </a:r>
            <a:r>
              <a:rPr lang="en-US" sz="2000" dirty="0" smtClean="0">
                <a:solidFill>
                  <a:schemeClr val="tx2"/>
                </a:solidFill>
                <a:latin typeface="+mj-lt"/>
              </a:rPr>
              <a:t>v </a:t>
            </a:r>
            <a:r>
              <a:rPr lang="en-US" sz="2000" dirty="0">
                <a:solidFill>
                  <a:schemeClr val="tx2"/>
                </a:solidFill>
                <a:latin typeface="+mj-lt"/>
              </a:rPr>
              <a:t>49</a:t>
            </a:r>
            <a:r>
              <a:rPr lang="en-US" sz="2000" dirty="0" smtClean="0">
                <a:solidFill>
                  <a:schemeClr val="tx2"/>
                </a:solidFill>
                <a:latin typeface="+mj-lt"/>
              </a:rPr>
              <a:t>%).</a:t>
            </a:r>
          </a:p>
          <a:p>
            <a:pPr lvl="1">
              <a:buFont typeface="Arial" panose="020B0604020202020204" pitchFamily="34" charset="0"/>
              <a:buChar char="•"/>
            </a:pPr>
            <a:r>
              <a:rPr lang="en-US" sz="2000" dirty="0">
                <a:solidFill>
                  <a:schemeClr val="tx2"/>
                </a:solidFill>
                <a:latin typeface="+mj-lt"/>
              </a:rPr>
              <a:t>A</a:t>
            </a:r>
            <a:r>
              <a:rPr lang="en-US" sz="2000" dirty="0" smtClean="0">
                <a:solidFill>
                  <a:schemeClr val="tx2"/>
                </a:solidFill>
                <a:latin typeface="+mj-lt"/>
              </a:rPr>
              <a:t>lmost </a:t>
            </a:r>
            <a:r>
              <a:rPr lang="en-US" sz="2000" dirty="0">
                <a:solidFill>
                  <a:schemeClr val="tx2"/>
                </a:solidFill>
                <a:latin typeface="+mj-lt"/>
              </a:rPr>
              <a:t>one in five homeowners (17%) recognized at least one </a:t>
            </a:r>
            <a:r>
              <a:rPr lang="en-US" sz="2000" dirty="0" smtClean="0">
                <a:solidFill>
                  <a:schemeClr val="tx2"/>
                </a:solidFill>
                <a:latin typeface="+mj-lt"/>
              </a:rPr>
              <a:t>PSA. </a:t>
            </a:r>
          </a:p>
          <a:p>
            <a:pPr lvl="1">
              <a:buFont typeface="Arial" panose="020B0604020202020204" pitchFamily="34" charset="0"/>
              <a:buChar char="•"/>
            </a:pPr>
            <a:r>
              <a:rPr lang="en-US" sz="2000" dirty="0" smtClean="0">
                <a:solidFill>
                  <a:schemeClr val="tx2"/>
                </a:solidFill>
                <a:latin typeface="+mj-lt"/>
              </a:rPr>
              <a:t>Ad-aware </a:t>
            </a:r>
            <a:r>
              <a:rPr lang="en-US" sz="2000" dirty="0">
                <a:solidFill>
                  <a:schemeClr val="tx2"/>
                </a:solidFill>
                <a:latin typeface="+mj-lt"/>
              </a:rPr>
              <a:t>respondents </a:t>
            </a:r>
            <a:r>
              <a:rPr lang="en-US" sz="2000" dirty="0" smtClean="0">
                <a:solidFill>
                  <a:schemeClr val="tx2"/>
                </a:solidFill>
                <a:latin typeface="+mj-lt"/>
              </a:rPr>
              <a:t>more </a:t>
            </a:r>
            <a:r>
              <a:rPr lang="en-US" sz="2000" dirty="0">
                <a:solidFill>
                  <a:schemeClr val="tx2"/>
                </a:solidFill>
                <a:latin typeface="+mj-lt"/>
              </a:rPr>
              <a:t>likely </a:t>
            </a:r>
            <a:r>
              <a:rPr lang="en-US" sz="2000" dirty="0" smtClean="0">
                <a:solidFill>
                  <a:schemeClr val="tx2"/>
                </a:solidFill>
                <a:latin typeface="+mj-lt"/>
              </a:rPr>
              <a:t>to say </a:t>
            </a:r>
            <a:r>
              <a:rPr lang="en-US" sz="2000" dirty="0">
                <a:solidFill>
                  <a:schemeClr val="tx2"/>
                </a:solidFill>
                <a:latin typeface="+mj-lt"/>
              </a:rPr>
              <a:t>that saving energy is extremely important (48% </a:t>
            </a:r>
            <a:r>
              <a:rPr lang="en-US" sz="2000" dirty="0" smtClean="0">
                <a:solidFill>
                  <a:schemeClr val="tx2"/>
                </a:solidFill>
                <a:latin typeface="+mj-lt"/>
              </a:rPr>
              <a:t>v </a:t>
            </a:r>
            <a:r>
              <a:rPr lang="en-US" sz="2000" dirty="0">
                <a:solidFill>
                  <a:schemeClr val="tx2"/>
                </a:solidFill>
                <a:latin typeface="+mj-lt"/>
              </a:rPr>
              <a:t>36%), that they do things to save money in the </a:t>
            </a:r>
            <a:r>
              <a:rPr lang="en-US" sz="2000" dirty="0" smtClean="0">
                <a:solidFill>
                  <a:schemeClr val="tx2"/>
                </a:solidFill>
                <a:latin typeface="+mj-lt"/>
              </a:rPr>
              <a:t>home often </a:t>
            </a:r>
            <a:r>
              <a:rPr lang="en-US" sz="2000" dirty="0">
                <a:solidFill>
                  <a:schemeClr val="tx2"/>
                </a:solidFill>
                <a:latin typeface="+mj-lt"/>
              </a:rPr>
              <a:t>(58% </a:t>
            </a:r>
            <a:r>
              <a:rPr lang="en-US" sz="2000" dirty="0" smtClean="0">
                <a:solidFill>
                  <a:schemeClr val="tx2"/>
                </a:solidFill>
                <a:latin typeface="+mj-lt"/>
              </a:rPr>
              <a:t>v </a:t>
            </a:r>
            <a:r>
              <a:rPr lang="en-US" sz="2000" dirty="0">
                <a:solidFill>
                  <a:schemeClr val="tx2"/>
                </a:solidFill>
                <a:latin typeface="+mj-lt"/>
              </a:rPr>
              <a:t>47%), did a home energy audit (13% </a:t>
            </a:r>
            <a:r>
              <a:rPr lang="en-US" sz="2000" dirty="0" smtClean="0">
                <a:solidFill>
                  <a:schemeClr val="tx2"/>
                </a:solidFill>
                <a:latin typeface="+mj-lt"/>
              </a:rPr>
              <a:t>v </a:t>
            </a:r>
            <a:r>
              <a:rPr lang="en-US" sz="2000" dirty="0">
                <a:solidFill>
                  <a:schemeClr val="tx2"/>
                </a:solidFill>
                <a:latin typeface="+mj-lt"/>
              </a:rPr>
              <a:t>7%), and had saved electricity as a way to save </a:t>
            </a:r>
            <a:r>
              <a:rPr lang="en-US" sz="2000" dirty="0" smtClean="0">
                <a:solidFill>
                  <a:schemeClr val="tx2"/>
                </a:solidFill>
                <a:latin typeface="+mj-lt"/>
              </a:rPr>
              <a:t>money.</a:t>
            </a:r>
          </a:p>
          <a:p>
            <a:pPr lvl="1">
              <a:buFont typeface="Arial" panose="020B0604020202020204" pitchFamily="34" charset="0"/>
              <a:buChar char="•"/>
            </a:pPr>
            <a:r>
              <a:rPr lang="en-US" sz="2000" dirty="0" smtClean="0">
                <a:solidFill>
                  <a:schemeClr val="tx2"/>
                </a:solidFill>
                <a:latin typeface="+mj-lt"/>
              </a:rPr>
              <a:t>They </a:t>
            </a:r>
            <a:r>
              <a:rPr lang="en-US" sz="2000" dirty="0">
                <a:solidFill>
                  <a:schemeClr val="tx2"/>
                </a:solidFill>
                <a:latin typeface="+mj-lt"/>
              </a:rPr>
              <a:t>were </a:t>
            </a:r>
            <a:r>
              <a:rPr lang="en-US" sz="2000" dirty="0" smtClean="0">
                <a:solidFill>
                  <a:schemeClr val="tx2"/>
                </a:solidFill>
                <a:latin typeface="+mj-lt"/>
              </a:rPr>
              <a:t>more </a:t>
            </a:r>
            <a:r>
              <a:rPr lang="en-US" sz="2000" dirty="0">
                <a:solidFill>
                  <a:schemeClr val="tx2"/>
                </a:solidFill>
                <a:latin typeface="+mj-lt"/>
              </a:rPr>
              <a:t>likely to have visited a website to get more information about how </a:t>
            </a:r>
            <a:r>
              <a:rPr lang="en-US" sz="2000" dirty="0" smtClean="0">
                <a:solidFill>
                  <a:schemeClr val="tx2"/>
                </a:solidFill>
                <a:latin typeface="+mj-lt"/>
              </a:rPr>
              <a:t>to save </a:t>
            </a:r>
            <a:r>
              <a:rPr lang="en-US" sz="2000" dirty="0">
                <a:solidFill>
                  <a:schemeClr val="tx2"/>
                </a:solidFill>
                <a:latin typeface="+mj-lt"/>
              </a:rPr>
              <a:t>energy in the home (23% </a:t>
            </a:r>
            <a:r>
              <a:rPr lang="en-US" sz="2000" dirty="0" smtClean="0">
                <a:solidFill>
                  <a:schemeClr val="tx2"/>
                </a:solidFill>
                <a:latin typeface="+mj-lt"/>
              </a:rPr>
              <a:t>v </a:t>
            </a:r>
            <a:r>
              <a:rPr lang="en-US" sz="2000" dirty="0">
                <a:solidFill>
                  <a:schemeClr val="tx2"/>
                </a:solidFill>
                <a:latin typeface="+mj-lt"/>
              </a:rPr>
              <a:t>12%), and to have said they changed a light bulb in order to get more </a:t>
            </a:r>
            <a:r>
              <a:rPr lang="en-US" sz="2000" dirty="0" smtClean="0">
                <a:solidFill>
                  <a:schemeClr val="tx2"/>
                </a:solidFill>
                <a:latin typeface="+mj-lt"/>
              </a:rPr>
              <a:t>energy efficiency </a:t>
            </a:r>
            <a:r>
              <a:rPr lang="en-US" sz="2000" dirty="0">
                <a:solidFill>
                  <a:schemeClr val="tx2"/>
                </a:solidFill>
                <a:latin typeface="+mj-lt"/>
              </a:rPr>
              <a:t>(73% </a:t>
            </a:r>
            <a:r>
              <a:rPr lang="en-US" sz="2000" dirty="0" smtClean="0">
                <a:solidFill>
                  <a:schemeClr val="tx2"/>
                </a:solidFill>
                <a:latin typeface="+mj-lt"/>
              </a:rPr>
              <a:t>v </a:t>
            </a:r>
            <a:r>
              <a:rPr lang="en-US" sz="2000" dirty="0">
                <a:solidFill>
                  <a:schemeClr val="tx2"/>
                </a:solidFill>
                <a:latin typeface="+mj-lt"/>
              </a:rPr>
              <a:t>51%).</a:t>
            </a:r>
          </a:p>
          <a:p>
            <a:endParaRPr lang="en-US" sz="2000" dirty="0">
              <a:solidFill>
                <a:schemeClr val="tx2"/>
              </a:solidFill>
              <a:latin typeface="+mj-lt"/>
            </a:endParaRPr>
          </a:p>
          <a:p>
            <a:endParaRPr lang="en-US" sz="2000" dirty="0">
              <a:solidFill>
                <a:schemeClr val="tx2"/>
              </a:solidFill>
              <a:latin typeface="+mj-lt"/>
            </a:endParaRPr>
          </a:p>
          <a:p>
            <a:endParaRPr lang="en-US" altLang="en-US" sz="2000" dirty="0" smtClean="0">
              <a:solidFill>
                <a:schemeClr val="tx2"/>
              </a:solidFill>
              <a:latin typeface="+mj-lt"/>
            </a:endParaRPr>
          </a:p>
        </p:txBody>
      </p:sp>
    </p:spTree>
    <p:extLst>
      <p:ext uri="{BB962C8B-B14F-4D97-AF65-F5344CB8AC3E}">
        <p14:creationId xmlns:p14="http://schemas.microsoft.com/office/powerpoint/2010/main" val="10156399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3620" y="2438400"/>
            <a:ext cx="8323111" cy="1200329"/>
          </a:xfrm>
          <a:prstGeom prst="rect">
            <a:avLst/>
          </a:prstGeom>
        </p:spPr>
        <p:txBody>
          <a:bodyPr wrap="none">
            <a:spAutoFit/>
          </a:bodyPr>
          <a:lstStyle/>
          <a:p>
            <a:pPr algn="ctr"/>
            <a:r>
              <a:rPr lang="en-US" sz="3600" dirty="0" smtClean="0">
                <a:solidFill>
                  <a:schemeClr val="tx2"/>
                </a:solidFill>
                <a:latin typeface="+mj-lt"/>
              </a:rPr>
              <a:t>“Often, resistance to change is caused </a:t>
            </a:r>
          </a:p>
          <a:p>
            <a:pPr algn="ctr"/>
            <a:r>
              <a:rPr lang="en-US" sz="3600" dirty="0" smtClean="0">
                <a:solidFill>
                  <a:schemeClr val="tx2"/>
                </a:solidFill>
                <a:latin typeface="+mj-lt"/>
              </a:rPr>
              <a:t>by confusion rather than opposition.”</a:t>
            </a:r>
            <a:endParaRPr lang="en-US" sz="3600" dirty="0">
              <a:solidFill>
                <a:schemeClr val="tx2"/>
              </a:solidFill>
              <a:latin typeface="+mj-lt"/>
            </a:endParaRPr>
          </a:p>
        </p:txBody>
      </p:sp>
    </p:spTree>
    <p:extLst>
      <p:ext uri="{BB962C8B-B14F-4D97-AF65-F5344CB8AC3E}">
        <p14:creationId xmlns:p14="http://schemas.microsoft.com/office/powerpoint/2010/main" val="19579557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836" y="762000"/>
            <a:ext cx="8229600" cy="1066800"/>
          </a:xfrm>
        </p:spPr>
        <p:txBody>
          <a:bodyPr>
            <a:normAutofit/>
          </a:bodyPr>
          <a:lstStyle/>
          <a:p>
            <a:r>
              <a:rPr lang="en-US" sz="3200" dirty="0" smtClean="0"/>
              <a:t>Designing and implementing a strategy: </a:t>
            </a:r>
            <a:r>
              <a:rPr lang="en-US" sz="3200" dirty="0"/>
              <a:t/>
            </a:r>
            <a:br>
              <a:rPr lang="en-US" sz="3200" dirty="0"/>
            </a:br>
            <a:endParaRPr lang="en-US" sz="3200" b="1" i="1" dirty="0"/>
          </a:p>
        </p:txBody>
      </p:sp>
      <p:sp>
        <p:nvSpPr>
          <p:cNvPr id="3" name="Content Placeholder 2"/>
          <p:cNvSpPr>
            <a:spLocks noGrp="1"/>
          </p:cNvSpPr>
          <p:nvPr>
            <p:ph idx="1"/>
          </p:nvPr>
        </p:nvSpPr>
        <p:spPr>
          <a:xfrm>
            <a:off x="484908" y="1842655"/>
            <a:ext cx="8430491" cy="4858512"/>
          </a:xfrm>
        </p:spPr>
        <p:txBody>
          <a:bodyPr>
            <a:normAutofit fontScale="70000" lnSpcReduction="20000"/>
          </a:bodyPr>
          <a:lstStyle/>
          <a:p>
            <a:pPr lvl="1">
              <a:buFont typeface="Arial" panose="020B0604020202020204" pitchFamily="34" charset="0"/>
              <a:buChar char="•"/>
            </a:pPr>
            <a:r>
              <a:rPr lang="en-US" altLang="en-US" dirty="0" smtClean="0">
                <a:solidFill>
                  <a:schemeClr val="tx2"/>
                </a:solidFill>
                <a:latin typeface="+mj-lt"/>
              </a:rPr>
              <a:t>Conduct opinion </a:t>
            </a:r>
            <a:r>
              <a:rPr lang="en-US" altLang="en-US" dirty="0">
                <a:solidFill>
                  <a:schemeClr val="tx2"/>
                </a:solidFill>
                <a:latin typeface="+mj-lt"/>
              </a:rPr>
              <a:t>research (</a:t>
            </a:r>
            <a:r>
              <a:rPr lang="en-US" altLang="en-US" dirty="0" smtClean="0">
                <a:solidFill>
                  <a:schemeClr val="tx2"/>
                </a:solidFill>
                <a:latin typeface="+mj-lt"/>
              </a:rPr>
              <a:t>What does our audience think/feel?)</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Determine objectives </a:t>
            </a:r>
            <a:r>
              <a:rPr lang="en-US" altLang="en-US" dirty="0">
                <a:solidFill>
                  <a:schemeClr val="tx2"/>
                </a:solidFill>
                <a:latin typeface="+mj-lt"/>
              </a:rPr>
              <a:t>(</a:t>
            </a:r>
            <a:r>
              <a:rPr lang="en-US" altLang="en-US" dirty="0" smtClean="0">
                <a:solidFill>
                  <a:schemeClr val="tx2"/>
                </a:solidFill>
                <a:latin typeface="+mj-lt"/>
              </a:rPr>
              <a:t>What do </a:t>
            </a:r>
            <a:r>
              <a:rPr lang="en-US" altLang="en-US" dirty="0">
                <a:solidFill>
                  <a:schemeClr val="tx2"/>
                </a:solidFill>
                <a:latin typeface="+mj-lt"/>
              </a:rPr>
              <a:t>we want </a:t>
            </a:r>
            <a:r>
              <a:rPr lang="en-US" altLang="en-US" dirty="0" smtClean="0">
                <a:solidFill>
                  <a:schemeClr val="tx2"/>
                </a:solidFill>
                <a:latin typeface="+mj-lt"/>
              </a:rPr>
              <a:t>our audience to think/do?)</a:t>
            </a:r>
          </a:p>
          <a:p>
            <a:pPr lvl="1">
              <a:buFont typeface="Arial" panose="020B0604020202020204" pitchFamily="34" charset="0"/>
              <a:buChar char="•"/>
            </a:pPr>
            <a:endParaRPr lang="en-US" altLang="en-US" b="1" dirty="0">
              <a:solidFill>
                <a:srgbClr val="92D050"/>
              </a:solidFill>
              <a:latin typeface="+mj-lt"/>
            </a:endParaRPr>
          </a:p>
          <a:p>
            <a:pPr lvl="1">
              <a:buFont typeface="Arial" panose="020B0604020202020204" pitchFamily="34" charset="0"/>
              <a:buChar char="•"/>
            </a:pPr>
            <a:r>
              <a:rPr lang="en-US" altLang="en-US" b="1" dirty="0" smtClean="0">
                <a:solidFill>
                  <a:srgbClr val="92D050"/>
                </a:solidFill>
                <a:latin typeface="+mj-lt"/>
              </a:rPr>
              <a:t>Design compelling messages (What do we want people to know/feel?)</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Identify optimal channels (Where do people get trusted information?)</a:t>
            </a:r>
          </a:p>
          <a:p>
            <a:pPr lvl="1">
              <a:buFont typeface="Arial" panose="020B0604020202020204" pitchFamily="34" charset="0"/>
              <a:buChar char="•"/>
            </a:pPr>
            <a:endParaRPr lang="en-US" altLang="en-US" dirty="0" smtClean="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Assign spokespeople </a:t>
            </a:r>
            <a:r>
              <a:rPr lang="en-US" altLang="en-US" dirty="0">
                <a:solidFill>
                  <a:schemeClr val="tx2"/>
                </a:solidFill>
                <a:latin typeface="+mj-lt"/>
              </a:rPr>
              <a:t>(Who </a:t>
            </a:r>
            <a:r>
              <a:rPr lang="en-US" altLang="en-US" dirty="0" smtClean="0">
                <a:solidFill>
                  <a:schemeClr val="tx2"/>
                </a:solidFill>
                <a:latin typeface="+mj-lt"/>
              </a:rPr>
              <a:t>is a credible deliverer of our messages?)</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Determine a timeline and budget</a:t>
            </a:r>
          </a:p>
          <a:p>
            <a:pPr lvl="1">
              <a:buFont typeface="Arial" panose="020B0604020202020204" pitchFamily="34" charset="0"/>
              <a:buChar char="•"/>
            </a:pPr>
            <a:endParaRPr lang="en-US" altLang="en-US" dirty="0" smtClean="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Design tactics (</a:t>
            </a:r>
            <a:r>
              <a:rPr lang="en-US" altLang="en-US" dirty="0">
                <a:solidFill>
                  <a:schemeClr val="tx2"/>
                </a:solidFill>
                <a:latin typeface="+mj-lt"/>
              </a:rPr>
              <a:t>What do we </a:t>
            </a:r>
            <a:r>
              <a:rPr lang="en-US" altLang="en-US" dirty="0" smtClean="0">
                <a:solidFill>
                  <a:schemeClr val="tx2"/>
                </a:solidFill>
                <a:latin typeface="+mj-lt"/>
              </a:rPr>
              <a:t>need to do </a:t>
            </a:r>
            <a:r>
              <a:rPr lang="en-US" altLang="en-US" dirty="0">
                <a:solidFill>
                  <a:schemeClr val="tx2"/>
                </a:solidFill>
                <a:latin typeface="+mj-lt"/>
              </a:rPr>
              <a:t>to </a:t>
            </a:r>
            <a:r>
              <a:rPr lang="en-US" altLang="en-US" dirty="0" smtClean="0">
                <a:solidFill>
                  <a:schemeClr val="tx2"/>
                </a:solidFill>
                <a:latin typeface="+mj-lt"/>
              </a:rPr>
              <a:t>encourage/inform dialogue?)</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Set measurable goals </a:t>
            </a:r>
            <a:r>
              <a:rPr lang="en-US" altLang="en-US" dirty="0">
                <a:solidFill>
                  <a:schemeClr val="tx2"/>
                </a:solidFill>
                <a:latin typeface="+mj-lt"/>
              </a:rPr>
              <a:t>(How will we know if we are succeeding?)</a:t>
            </a:r>
          </a:p>
          <a:p>
            <a:endParaRPr lang="en-US" dirty="0"/>
          </a:p>
        </p:txBody>
      </p:sp>
    </p:spTree>
    <p:extLst>
      <p:ext uri="{BB962C8B-B14F-4D97-AF65-F5344CB8AC3E}">
        <p14:creationId xmlns:p14="http://schemas.microsoft.com/office/powerpoint/2010/main" val="22963338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600200"/>
            <a:ext cx="8915400" cy="1066800"/>
          </a:xfrm>
        </p:spPr>
        <p:txBody>
          <a:bodyPr>
            <a:normAutofit fontScale="90000"/>
          </a:bodyPr>
          <a:lstStyle/>
          <a:p>
            <a:r>
              <a:rPr lang="en-US" altLang="en-US" b="1" dirty="0"/>
              <a:t>What do we want people to </a:t>
            </a:r>
            <a:r>
              <a:rPr lang="en-US" altLang="en-US" b="1" dirty="0" smtClean="0"/>
              <a:t>know/feel?</a:t>
            </a:r>
            <a:br>
              <a:rPr lang="en-US" altLang="en-US" b="1" dirty="0" smtClean="0"/>
            </a:br>
            <a:r>
              <a:rPr lang="en-US" altLang="en-US" b="1" dirty="0" smtClean="0"/>
              <a:t> </a:t>
            </a:r>
            <a:br>
              <a:rPr lang="en-US" altLang="en-US" b="1" dirty="0" smtClean="0"/>
            </a:br>
            <a:r>
              <a:rPr lang="en-US" b="1" dirty="0"/>
              <a:t/>
            </a:r>
            <a:br>
              <a:rPr lang="en-US" b="1" dirty="0"/>
            </a:br>
            <a:endParaRPr lang="en-US" dirty="0"/>
          </a:p>
        </p:txBody>
      </p:sp>
      <p:sp>
        <p:nvSpPr>
          <p:cNvPr id="3" name="Content Placeholder 2"/>
          <p:cNvSpPr>
            <a:spLocks noGrp="1"/>
          </p:cNvSpPr>
          <p:nvPr>
            <p:ph idx="1"/>
          </p:nvPr>
        </p:nvSpPr>
        <p:spPr>
          <a:xfrm>
            <a:off x="495300" y="2064327"/>
            <a:ext cx="8229600" cy="4325112"/>
          </a:xfrm>
        </p:spPr>
        <p:txBody>
          <a:bodyPr>
            <a:normAutofit/>
          </a:bodyPr>
          <a:lstStyle/>
          <a:p>
            <a:r>
              <a:rPr lang="en-US" sz="2600" dirty="0">
                <a:solidFill>
                  <a:schemeClr val="tx2"/>
                </a:solidFill>
                <a:latin typeface="+mj-lt"/>
              </a:rPr>
              <a:t>Develop </a:t>
            </a:r>
            <a:r>
              <a:rPr lang="en-US" sz="2600" dirty="0" smtClean="0">
                <a:solidFill>
                  <a:schemeClr val="tx2"/>
                </a:solidFill>
                <a:latin typeface="+mj-lt"/>
              </a:rPr>
              <a:t>clear</a:t>
            </a:r>
            <a:r>
              <a:rPr lang="en-US" sz="2600" dirty="0">
                <a:solidFill>
                  <a:schemeClr val="tx2"/>
                </a:solidFill>
                <a:latin typeface="+mj-lt"/>
              </a:rPr>
              <a:t>, concise </a:t>
            </a:r>
            <a:r>
              <a:rPr lang="en-US" sz="2600" dirty="0" smtClean="0">
                <a:solidFill>
                  <a:schemeClr val="tx2"/>
                </a:solidFill>
                <a:latin typeface="+mj-lt"/>
              </a:rPr>
              <a:t>messages </a:t>
            </a:r>
            <a:r>
              <a:rPr lang="en-US" sz="2600" dirty="0">
                <a:solidFill>
                  <a:schemeClr val="tx2"/>
                </a:solidFill>
                <a:latin typeface="+mj-lt"/>
              </a:rPr>
              <a:t>that </a:t>
            </a:r>
            <a:r>
              <a:rPr lang="en-US" sz="2600" dirty="0" smtClean="0">
                <a:solidFill>
                  <a:schemeClr val="tx2"/>
                </a:solidFill>
                <a:latin typeface="+mj-lt"/>
              </a:rPr>
              <a:t>are </a:t>
            </a:r>
            <a:r>
              <a:rPr lang="en-US" sz="2600" dirty="0">
                <a:solidFill>
                  <a:schemeClr val="tx2"/>
                </a:solidFill>
                <a:latin typeface="+mj-lt"/>
              </a:rPr>
              <a:t>relevant to people’s </a:t>
            </a:r>
            <a:r>
              <a:rPr lang="en-US" sz="2600" dirty="0" smtClean="0">
                <a:solidFill>
                  <a:schemeClr val="tx2"/>
                </a:solidFill>
                <a:latin typeface="+mj-lt"/>
              </a:rPr>
              <a:t>lives</a:t>
            </a:r>
          </a:p>
          <a:p>
            <a:r>
              <a:rPr lang="en-US" sz="2600" dirty="0" smtClean="0">
                <a:solidFill>
                  <a:schemeClr val="tx2"/>
                </a:solidFill>
                <a:latin typeface="+mj-lt"/>
              </a:rPr>
              <a:t>Messages should be </a:t>
            </a:r>
            <a:r>
              <a:rPr lang="en-US" sz="2600" dirty="0">
                <a:solidFill>
                  <a:schemeClr val="tx2"/>
                </a:solidFill>
                <a:latin typeface="+mj-lt"/>
              </a:rPr>
              <a:t>relevant, unique, and repetitive</a:t>
            </a:r>
          </a:p>
          <a:p>
            <a:r>
              <a:rPr lang="en-US" sz="2600" dirty="0" smtClean="0">
                <a:solidFill>
                  <a:schemeClr val="tx2"/>
                </a:solidFill>
                <a:latin typeface="+mj-lt"/>
              </a:rPr>
              <a:t>Appeal </a:t>
            </a:r>
            <a:r>
              <a:rPr lang="en-US" sz="2600" dirty="0">
                <a:solidFill>
                  <a:schemeClr val="tx2"/>
                </a:solidFill>
                <a:latin typeface="+mj-lt"/>
              </a:rPr>
              <a:t>to </a:t>
            </a:r>
            <a:r>
              <a:rPr lang="en-US" sz="2600" dirty="0" smtClean="0">
                <a:solidFill>
                  <a:schemeClr val="tx2"/>
                </a:solidFill>
                <a:latin typeface="+mj-lt"/>
              </a:rPr>
              <a:t>principles – equality, individualism, ideals about government, patriotism, frugality</a:t>
            </a:r>
            <a:endParaRPr lang="en-US" sz="2600" dirty="0">
              <a:solidFill>
                <a:schemeClr val="tx2"/>
              </a:solidFill>
              <a:latin typeface="+mj-lt"/>
            </a:endParaRPr>
          </a:p>
          <a:p>
            <a:r>
              <a:rPr lang="en-US" sz="2600" dirty="0" smtClean="0">
                <a:solidFill>
                  <a:schemeClr val="tx2"/>
                </a:solidFill>
                <a:latin typeface="+mj-lt"/>
              </a:rPr>
              <a:t>Source </a:t>
            </a:r>
            <a:r>
              <a:rPr lang="en-US" sz="2600" dirty="0">
                <a:solidFill>
                  <a:schemeClr val="tx2"/>
                </a:solidFill>
                <a:latin typeface="+mj-lt"/>
              </a:rPr>
              <a:t>credibility </a:t>
            </a:r>
            <a:r>
              <a:rPr lang="en-US" sz="2600" dirty="0" smtClean="0">
                <a:solidFill>
                  <a:schemeClr val="tx2"/>
                </a:solidFill>
                <a:latin typeface="+mj-lt"/>
              </a:rPr>
              <a:t>and trust are key to receptivity –your </a:t>
            </a:r>
            <a:r>
              <a:rPr lang="en-US" sz="2600" dirty="0">
                <a:solidFill>
                  <a:schemeClr val="tx2"/>
                </a:solidFill>
                <a:latin typeface="+mj-lt"/>
              </a:rPr>
              <a:t>choice of spokesperson can make or break a campaign.</a:t>
            </a:r>
          </a:p>
          <a:p>
            <a:endParaRPr lang="en-US" dirty="0">
              <a:solidFill>
                <a:schemeClr val="tx2"/>
              </a:solidFill>
            </a:endParaRPr>
          </a:p>
          <a:p>
            <a:endParaRPr lang="en-US" dirty="0"/>
          </a:p>
          <a:p>
            <a:endParaRPr lang="en-US" dirty="0"/>
          </a:p>
        </p:txBody>
      </p:sp>
    </p:spTree>
    <p:extLst>
      <p:ext uri="{BB962C8B-B14F-4D97-AF65-F5344CB8AC3E}">
        <p14:creationId xmlns:p14="http://schemas.microsoft.com/office/powerpoint/2010/main" val="2013561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551542" y="2975258"/>
            <a:ext cx="6525658" cy="338554"/>
          </a:xfrm>
          <a:prstGeom prst="rect">
            <a:avLst/>
          </a:prstGeom>
          <a:solidFill>
            <a:srgbClr val="FFFF00"/>
          </a:solidFill>
          <a:ln>
            <a:solidFill>
              <a:schemeClr val="tx1"/>
            </a:solidFill>
          </a:ln>
        </p:spPr>
        <p:txBody>
          <a:bodyPr wrap="square" rtlCol="0">
            <a:spAutoFit/>
          </a:bodyPr>
          <a:lstStyle/>
          <a:p>
            <a:pPr algn="ctr"/>
            <a:endParaRPr lang="en-US" sz="16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068142368"/>
              </p:ext>
            </p:extLst>
          </p:nvPr>
        </p:nvGraphicFramePr>
        <p:xfrm>
          <a:off x="76201" y="1752599"/>
          <a:ext cx="8458200" cy="4572001"/>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3"/>
          <p:cNvSpPr>
            <a:spLocks noGrp="1" noChangeArrowheads="1"/>
          </p:cNvSpPr>
          <p:nvPr>
            <p:ph type="title" idx="4294967295"/>
          </p:nvPr>
        </p:nvSpPr>
        <p:spPr>
          <a:xfrm>
            <a:off x="304801" y="914400"/>
            <a:ext cx="8839200" cy="457200"/>
          </a:xfrm>
          <a:prstGeom prst="rect">
            <a:avLst/>
          </a:prstGeom>
        </p:spPr>
        <p:txBody>
          <a:bodyPr>
            <a:noAutofit/>
          </a:bodyPr>
          <a:lstStyle/>
          <a:p>
            <a:r>
              <a:rPr lang="en-US" sz="3200" dirty="0" smtClean="0">
                <a:solidFill>
                  <a:srgbClr val="92D050"/>
                </a:solidFill>
                <a:cs typeface="Arial" pitchFamily="34" charset="0"/>
              </a:rPr>
              <a:t>Example </a:t>
            </a:r>
            <a:r>
              <a:rPr lang="en-US" sz="3200" dirty="0">
                <a:solidFill>
                  <a:srgbClr val="92D050"/>
                </a:solidFill>
                <a:cs typeface="Arial" pitchFamily="34" charset="0"/>
              </a:rPr>
              <a:t>of </a:t>
            </a:r>
            <a:r>
              <a:rPr lang="en-US" sz="3200" dirty="0" smtClean="0">
                <a:solidFill>
                  <a:srgbClr val="92D050"/>
                </a:solidFill>
                <a:cs typeface="Arial" pitchFamily="34" charset="0"/>
              </a:rPr>
              <a:t>message </a:t>
            </a:r>
            <a:r>
              <a:rPr lang="en-US" sz="3200" dirty="0">
                <a:solidFill>
                  <a:srgbClr val="92D050"/>
                </a:solidFill>
                <a:cs typeface="Arial" pitchFamily="34" charset="0"/>
              </a:rPr>
              <a:t>testing</a:t>
            </a:r>
            <a:endParaRPr lang="en-US" sz="3200" dirty="0" smtClean="0">
              <a:solidFill>
                <a:srgbClr val="92D050"/>
              </a:solidFill>
              <a:cs typeface="Arial" pitchFamily="34" charset="0"/>
            </a:endParaRPr>
          </a:p>
        </p:txBody>
      </p:sp>
      <p:sp>
        <p:nvSpPr>
          <p:cNvPr id="6" name="AutoShape 4"/>
          <p:cNvSpPr>
            <a:spLocks noChangeArrowheads="1"/>
          </p:cNvSpPr>
          <p:nvPr/>
        </p:nvSpPr>
        <p:spPr bwMode="auto">
          <a:xfrm>
            <a:off x="381000" y="1498878"/>
            <a:ext cx="8077200" cy="715089"/>
          </a:xfrm>
          <a:prstGeom prst="roundRect">
            <a:avLst>
              <a:gd name="adj" fmla="val 16667"/>
            </a:avLst>
          </a:prstGeom>
          <a:solidFill>
            <a:srgbClr val="CCCC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nchor="ctr">
            <a:spAutoFit/>
          </a:bodyPr>
          <a:lstStyle/>
          <a:p>
            <a:r>
              <a:rPr lang="en-US" sz="1400" b="1" i="1" dirty="0" smtClean="0"/>
              <a:t>For </a:t>
            </a:r>
            <a:r>
              <a:rPr lang="en-US" sz="1400" b="1" i="1" dirty="0"/>
              <a:t>each phrase, I'd like for you to tell me how much more favorable that phrase makes you feel towards the </a:t>
            </a:r>
            <a:r>
              <a:rPr lang="en-US" sz="1400" b="1" i="1" dirty="0" smtClean="0"/>
              <a:t>government's </a:t>
            </a:r>
            <a:r>
              <a:rPr lang="en-US" sz="1400" b="1" i="1" dirty="0"/>
              <a:t>energy </a:t>
            </a:r>
            <a:r>
              <a:rPr lang="en-US" sz="1400" b="1" i="1" dirty="0" smtClean="0"/>
              <a:t>reforms </a:t>
            </a:r>
            <a:r>
              <a:rPr lang="en-US" sz="1400" b="1" i="1" dirty="0"/>
              <a:t>- does it make you feel much more favorable, somewhat more favorable, just a little more favorable, or no </a:t>
            </a:r>
            <a:r>
              <a:rPr lang="en-US" sz="1400" b="1" i="1" dirty="0" smtClean="0"/>
              <a:t>difference?</a:t>
            </a:r>
            <a:endParaRPr lang="es-AR" sz="1400" b="1" i="1" dirty="0"/>
          </a:p>
        </p:txBody>
      </p:sp>
    </p:spTree>
    <p:extLst>
      <p:ext uri="{BB962C8B-B14F-4D97-AF65-F5344CB8AC3E}">
        <p14:creationId xmlns:p14="http://schemas.microsoft.com/office/powerpoint/2010/main" val="35371293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1"/>
          <p:cNvSpPr>
            <a:spLocks noGrp="1" noChangeArrowheads="1"/>
          </p:cNvSpPr>
          <p:nvPr>
            <p:ph type="sldNum" sz="quarter" idx="11"/>
          </p:nvPr>
        </p:nvSpPr>
        <p:spPr>
          <a:xfrm>
            <a:off x="8314944" y="6400800"/>
            <a:ext cx="524256" cy="228600"/>
          </a:xfrm>
          <a:ln/>
        </p:spPr>
        <p:txBody>
          <a:bodyPr/>
          <a:lstStyle>
            <a:lvl1pPr>
              <a:defRPr/>
            </a:lvl1pPr>
          </a:lstStyle>
          <a:p>
            <a:pPr>
              <a:defRPr/>
            </a:pPr>
            <a:r>
              <a:rPr lang="en-US" dirty="0"/>
              <a:t>Page </a:t>
            </a:r>
            <a:fld id="{0EC83A09-1F5E-494F-BD1C-2840B4A5C6D8}" type="slidenum">
              <a:rPr lang="en-US"/>
              <a:pPr>
                <a:defRPr/>
              </a:pPr>
              <a:t>25</a:t>
            </a:fld>
            <a:r>
              <a:rPr lang="en-US" dirty="0"/>
              <a:t> </a:t>
            </a:r>
          </a:p>
        </p:txBody>
      </p:sp>
      <p:sp>
        <p:nvSpPr>
          <p:cNvPr id="9" name="Title 1"/>
          <p:cNvSpPr>
            <a:spLocks noGrp="1"/>
          </p:cNvSpPr>
          <p:nvPr>
            <p:ph type="title"/>
          </p:nvPr>
        </p:nvSpPr>
        <p:spPr>
          <a:xfrm>
            <a:off x="83820" y="781704"/>
            <a:ext cx="8915399" cy="457200"/>
          </a:xfrm>
        </p:spPr>
        <p:txBody>
          <a:bodyPr>
            <a:noAutofit/>
          </a:bodyPr>
          <a:lstStyle/>
          <a:p>
            <a:r>
              <a:rPr lang="en-US" sz="2800" dirty="0" smtClean="0">
                <a:solidFill>
                  <a:srgbClr val="92D050"/>
                </a:solidFill>
              </a:rPr>
              <a:t>Messages shift support toward government’s reforms</a:t>
            </a:r>
            <a:endParaRPr lang="en-US" sz="2800" dirty="0">
              <a:solidFill>
                <a:srgbClr val="92D050"/>
              </a:solidFill>
            </a:endParaRPr>
          </a:p>
        </p:txBody>
      </p:sp>
      <p:sp>
        <p:nvSpPr>
          <p:cNvPr id="10" name="AutoShape 4"/>
          <p:cNvSpPr>
            <a:spLocks noChangeArrowheads="1"/>
          </p:cNvSpPr>
          <p:nvPr/>
        </p:nvSpPr>
        <p:spPr bwMode="auto">
          <a:xfrm>
            <a:off x="4541520" y="1488701"/>
            <a:ext cx="4047743" cy="715587"/>
          </a:xfrm>
          <a:prstGeom prst="roundRect">
            <a:avLst>
              <a:gd name="adj" fmla="val 16667"/>
            </a:avLst>
          </a:prstGeom>
          <a:solidFill>
            <a:srgbClr val="CCCC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nchor="ctr">
            <a:spAutoFit/>
          </a:bodyPr>
          <a:lstStyle/>
          <a:p>
            <a:pPr>
              <a:lnSpc>
                <a:spcPct val="75000"/>
              </a:lnSpc>
              <a:spcBef>
                <a:spcPct val="0"/>
              </a:spcBef>
              <a:buNone/>
            </a:pPr>
            <a:r>
              <a:rPr lang="en-US" sz="1400" b="1" i="1" dirty="0" smtClean="0"/>
              <a:t>Now </a:t>
            </a:r>
            <a:r>
              <a:rPr lang="en-US" sz="1400" b="1" i="1" dirty="0"/>
              <a:t>let me ask you again. Based on what you know, do you think the government's energy reforms will have a </a:t>
            </a:r>
            <a:r>
              <a:rPr lang="en-US" sz="1400" b="1" i="1" dirty="0" smtClean="0"/>
              <a:t>mostly </a:t>
            </a:r>
            <a:r>
              <a:rPr lang="en-US" sz="1400" b="1" i="1" dirty="0"/>
              <a:t>positive or mostly negative impact on average Kosovars? </a:t>
            </a:r>
          </a:p>
        </p:txBody>
      </p:sp>
      <p:graphicFrame>
        <p:nvGraphicFramePr>
          <p:cNvPr id="11" name="Content Placeholder 5"/>
          <p:cNvGraphicFramePr>
            <a:graphicFrameLocks/>
          </p:cNvGraphicFramePr>
          <p:nvPr>
            <p:extLst/>
          </p:nvPr>
        </p:nvGraphicFramePr>
        <p:xfrm>
          <a:off x="78074" y="2286000"/>
          <a:ext cx="4200144" cy="4226859"/>
        </p:xfrm>
        <a:graphic>
          <a:graphicData uri="http://schemas.openxmlformats.org/drawingml/2006/chart">
            <c:chart xmlns:c="http://schemas.openxmlformats.org/drawingml/2006/chart" xmlns:r="http://schemas.openxmlformats.org/officeDocument/2006/relationships" r:id="rId3"/>
          </a:graphicData>
        </a:graphic>
      </p:graphicFrame>
      <p:sp>
        <p:nvSpPr>
          <p:cNvPr id="12" name="AutoShape 4"/>
          <p:cNvSpPr>
            <a:spLocks noChangeArrowheads="1"/>
          </p:cNvSpPr>
          <p:nvPr/>
        </p:nvSpPr>
        <p:spPr bwMode="auto">
          <a:xfrm>
            <a:off x="304801" y="1506699"/>
            <a:ext cx="3962400" cy="715587"/>
          </a:xfrm>
          <a:prstGeom prst="roundRect">
            <a:avLst>
              <a:gd name="adj" fmla="val 16667"/>
            </a:avLst>
          </a:prstGeom>
          <a:solidFill>
            <a:srgbClr val="CCCC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nchor="ctr">
            <a:spAutoFit/>
          </a:bodyPr>
          <a:lstStyle/>
          <a:p>
            <a:pPr>
              <a:lnSpc>
                <a:spcPct val="75000"/>
              </a:lnSpc>
              <a:spcBef>
                <a:spcPct val="0"/>
              </a:spcBef>
              <a:buNone/>
            </a:pPr>
            <a:r>
              <a:rPr lang="en-US" sz="1400" b="1" i="1" dirty="0" smtClean="0"/>
              <a:t>Based </a:t>
            </a:r>
            <a:r>
              <a:rPr lang="en-US" sz="1400" b="1" i="1" dirty="0"/>
              <a:t>on what you know, do you think the government's energy reforms will have a </a:t>
            </a:r>
            <a:r>
              <a:rPr lang="en-US" sz="1400" b="1" i="1" dirty="0" smtClean="0"/>
              <a:t>mostly </a:t>
            </a:r>
            <a:r>
              <a:rPr lang="en-US" sz="1400" b="1" i="1" dirty="0"/>
              <a:t>positive or mostly negative impact on average Kosovars? </a:t>
            </a:r>
          </a:p>
        </p:txBody>
      </p:sp>
      <p:graphicFrame>
        <p:nvGraphicFramePr>
          <p:cNvPr id="13" name="Content Placeholder 5"/>
          <p:cNvGraphicFramePr>
            <a:graphicFrameLocks/>
          </p:cNvGraphicFramePr>
          <p:nvPr>
            <p:extLst/>
          </p:nvPr>
        </p:nvGraphicFramePr>
        <p:xfrm>
          <a:off x="4531421" y="2286000"/>
          <a:ext cx="4200144" cy="4226859"/>
        </p:xfrm>
        <a:graphic>
          <a:graphicData uri="http://schemas.openxmlformats.org/drawingml/2006/chart">
            <c:chart xmlns:c="http://schemas.openxmlformats.org/drawingml/2006/chart" xmlns:r="http://schemas.openxmlformats.org/officeDocument/2006/relationships" r:id="rId4"/>
          </a:graphicData>
        </a:graphic>
      </p:graphicFrame>
      <p:cxnSp>
        <p:nvCxnSpPr>
          <p:cNvPr id="14" name="Straight Connector 13"/>
          <p:cNvCxnSpPr/>
          <p:nvPr/>
        </p:nvCxnSpPr>
        <p:spPr>
          <a:xfrm>
            <a:off x="4419600" y="1558025"/>
            <a:ext cx="0" cy="4555792"/>
          </a:xfrm>
          <a:prstGeom prst="line">
            <a:avLst/>
          </a:prstGeom>
          <a:ln>
            <a:solidFill>
              <a:schemeClr val="bg1">
                <a:lumMod val="50000"/>
              </a:schemeClr>
            </a:solidFill>
            <a:prstDash val="lgDash"/>
          </a:ln>
        </p:spPr>
        <p:style>
          <a:lnRef idx="1">
            <a:schemeClr val="accent4"/>
          </a:lnRef>
          <a:fillRef idx="0">
            <a:schemeClr val="accent4"/>
          </a:fillRef>
          <a:effectRef idx="0">
            <a:schemeClr val="accent4"/>
          </a:effectRef>
          <a:fontRef idx="minor">
            <a:schemeClr val="tx1"/>
          </a:fontRef>
        </p:style>
      </p:cxnSp>
      <p:sp>
        <p:nvSpPr>
          <p:cNvPr id="15" name="TextBox 14"/>
          <p:cNvSpPr txBox="1"/>
          <p:nvPr/>
        </p:nvSpPr>
        <p:spPr>
          <a:xfrm>
            <a:off x="5257800" y="2739879"/>
            <a:ext cx="838200" cy="400110"/>
          </a:xfrm>
          <a:prstGeom prst="rect">
            <a:avLst/>
          </a:prstGeom>
          <a:solidFill>
            <a:srgbClr val="FFFF00"/>
          </a:solidFill>
          <a:ln>
            <a:solidFill>
              <a:schemeClr val="tx1"/>
            </a:solidFill>
          </a:ln>
        </p:spPr>
        <p:txBody>
          <a:bodyPr wrap="square" rtlCol="0">
            <a:spAutoFit/>
          </a:bodyPr>
          <a:lstStyle/>
          <a:p>
            <a:pPr algn="ctr"/>
            <a:r>
              <a:rPr lang="en-US" sz="2000" b="1" dirty="0" smtClean="0"/>
              <a:t>+8</a:t>
            </a:r>
            <a:endParaRPr lang="en-US" sz="2000" b="1" dirty="0"/>
          </a:p>
        </p:txBody>
      </p:sp>
      <p:sp>
        <p:nvSpPr>
          <p:cNvPr id="2" name="TextBox 1"/>
          <p:cNvSpPr txBox="1"/>
          <p:nvPr/>
        </p:nvSpPr>
        <p:spPr>
          <a:xfrm>
            <a:off x="83820" y="6330434"/>
            <a:ext cx="449580" cy="369332"/>
          </a:xfrm>
          <a:prstGeom prst="rect">
            <a:avLst/>
          </a:prstGeom>
          <a:noFill/>
        </p:spPr>
        <p:txBody>
          <a:bodyPr wrap="square" rtlCol="0">
            <a:spAutoFit/>
          </a:bodyPr>
          <a:lstStyle/>
          <a:p>
            <a:r>
              <a:rPr lang="en-US" dirty="0"/>
              <a:t>%</a:t>
            </a:r>
          </a:p>
        </p:txBody>
      </p:sp>
    </p:spTree>
    <p:extLst>
      <p:ext uri="{BB962C8B-B14F-4D97-AF65-F5344CB8AC3E}">
        <p14:creationId xmlns:p14="http://schemas.microsoft.com/office/powerpoint/2010/main" val="32215104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99509" y="2438400"/>
            <a:ext cx="4891340" cy="646331"/>
          </a:xfrm>
          <a:prstGeom prst="rect">
            <a:avLst/>
          </a:prstGeom>
        </p:spPr>
        <p:txBody>
          <a:bodyPr wrap="none">
            <a:spAutoFit/>
          </a:bodyPr>
          <a:lstStyle/>
          <a:p>
            <a:pPr algn="ctr"/>
            <a:r>
              <a:rPr lang="en-US" sz="3600" dirty="0" smtClean="0">
                <a:solidFill>
                  <a:schemeClr val="tx2"/>
                </a:solidFill>
                <a:latin typeface="+mj-lt"/>
              </a:rPr>
              <a:t>“What’s in it for me?”</a:t>
            </a:r>
            <a:endParaRPr lang="en-US" sz="3600" dirty="0">
              <a:solidFill>
                <a:schemeClr val="tx2"/>
              </a:solidFill>
              <a:latin typeface="+mj-lt"/>
            </a:endParaRPr>
          </a:p>
        </p:txBody>
      </p:sp>
    </p:spTree>
    <p:extLst>
      <p:ext uri="{BB962C8B-B14F-4D97-AF65-F5344CB8AC3E}">
        <p14:creationId xmlns:p14="http://schemas.microsoft.com/office/powerpoint/2010/main" val="2207327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0"/>
            <a:ext cx="8915400" cy="1066800"/>
          </a:xfrm>
        </p:spPr>
        <p:txBody>
          <a:bodyPr>
            <a:normAutofit fontScale="90000"/>
          </a:bodyPr>
          <a:lstStyle/>
          <a:p>
            <a:r>
              <a:rPr lang="en-US" altLang="en-US" sz="3600" b="1" dirty="0" smtClean="0">
                <a:solidFill>
                  <a:schemeClr val="accent1"/>
                </a:solidFill>
              </a:rPr>
              <a:t>Message checklist</a:t>
            </a:r>
            <a:r>
              <a:rPr lang="en-US" altLang="en-US" b="1" dirty="0" smtClean="0">
                <a:solidFill>
                  <a:srgbClr val="92D050"/>
                </a:solidFill>
              </a:rPr>
              <a:t/>
            </a:r>
            <a:br>
              <a:rPr lang="en-US" altLang="en-US" b="1" dirty="0" smtClean="0">
                <a:solidFill>
                  <a:srgbClr val="92D050"/>
                </a:solidFill>
              </a:rPr>
            </a:br>
            <a:r>
              <a:rPr lang="en-US" altLang="en-US" b="1" dirty="0" smtClean="0">
                <a:solidFill>
                  <a:srgbClr val="92D050"/>
                </a:solidFill>
              </a:rPr>
              <a:t> </a:t>
            </a:r>
            <a:br>
              <a:rPr lang="en-US" altLang="en-US" b="1" dirty="0" smtClean="0">
                <a:solidFill>
                  <a:srgbClr val="92D050"/>
                </a:solidFill>
              </a:rPr>
            </a:br>
            <a:r>
              <a:rPr lang="en-US" b="1" dirty="0"/>
              <a:t/>
            </a:r>
            <a:br>
              <a:rPr lang="en-US" b="1" dirty="0"/>
            </a:br>
            <a:endParaRPr lang="en-US" dirty="0"/>
          </a:p>
        </p:txBody>
      </p:sp>
      <p:sp>
        <p:nvSpPr>
          <p:cNvPr id="3" name="Content Placeholder 2"/>
          <p:cNvSpPr>
            <a:spLocks noGrp="1"/>
          </p:cNvSpPr>
          <p:nvPr>
            <p:ph idx="1"/>
          </p:nvPr>
        </p:nvSpPr>
        <p:spPr>
          <a:xfrm>
            <a:off x="1371600" y="2057400"/>
            <a:ext cx="8229600" cy="4456730"/>
          </a:xfrm>
        </p:spPr>
        <p:txBody>
          <a:bodyPr>
            <a:normAutofit/>
          </a:bodyPr>
          <a:lstStyle/>
          <a:p>
            <a:pPr>
              <a:buFont typeface="Wingdings" panose="05000000000000000000" pitchFamily="2" charset="2"/>
              <a:buChar char="q"/>
            </a:pPr>
            <a:r>
              <a:rPr lang="en-US" sz="2600" dirty="0" smtClean="0">
                <a:solidFill>
                  <a:schemeClr val="accent1"/>
                </a:solidFill>
                <a:latin typeface="+mj-lt"/>
              </a:rPr>
              <a:t>   Simple</a:t>
            </a:r>
          </a:p>
          <a:p>
            <a:pPr>
              <a:buFont typeface="Wingdings" panose="05000000000000000000" pitchFamily="2" charset="2"/>
              <a:buChar char="q"/>
            </a:pPr>
            <a:r>
              <a:rPr lang="en-US" sz="2600" dirty="0" smtClean="0">
                <a:solidFill>
                  <a:schemeClr val="accent1"/>
                </a:solidFill>
                <a:latin typeface="+mj-lt"/>
              </a:rPr>
              <a:t>   Concrete</a:t>
            </a:r>
          </a:p>
          <a:p>
            <a:pPr>
              <a:buFont typeface="Wingdings" panose="05000000000000000000" pitchFamily="2" charset="2"/>
              <a:buChar char="q"/>
            </a:pPr>
            <a:r>
              <a:rPr lang="en-US" sz="2600" dirty="0" smtClean="0">
                <a:solidFill>
                  <a:schemeClr val="accent1"/>
                </a:solidFill>
                <a:latin typeface="+mj-lt"/>
              </a:rPr>
              <a:t>   Credible</a:t>
            </a:r>
          </a:p>
          <a:p>
            <a:pPr>
              <a:buFont typeface="Wingdings" panose="05000000000000000000" pitchFamily="2" charset="2"/>
              <a:buChar char="q"/>
            </a:pPr>
            <a:r>
              <a:rPr lang="en-US" sz="2600" dirty="0" smtClean="0">
                <a:solidFill>
                  <a:schemeClr val="accent1"/>
                </a:solidFill>
                <a:latin typeface="+mj-lt"/>
              </a:rPr>
              <a:t>   Emotional</a:t>
            </a:r>
          </a:p>
          <a:p>
            <a:pPr>
              <a:buFont typeface="Wingdings" panose="05000000000000000000" pitchFamily="2" charset="2"/>
              <a:buChar char="q"/>
            </a:pPr>
            <a:r>
              <a:rPr lang="en-US" sz="2600" dirty="0" smtClean="0">
                <a:solidFill>
                  <a:schemeClr val="accent1"/>
                </a:solidFill>
                <a:latin typeface="+mj-lt"/>
              </a:rPr>
              <a:t>   Story</a:t>
            </a:r>
          </a:p>
          <a:p>
            <a:endParaRPr lang="en-US" dirty="0">
              <a:solidFill>
                <a:schemeClr val="tx2"/>
              </a:solidFill>
            </a:endParaRPr>
          </a:p>
        </p:txBody>
      </p:sp>
    </p:spTree>
    <p:extLst>
      <p:ext uri="{BB962C8B-B14F-4D97-AF65-F5344CB8AC3E}">
        <p14:creationId xmlns:p14="http://schemas.microsoft.com/office/powerpoint/2010/main" val="13938361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836" y="762000"/>
            <a:ext cx="8229600" cy="1066800"/>
          </a:xfrm>
        </p:spPr>
        <p:txBody>
          <a:bodyPr>
            <a:normAutofit/>
          </a:bodyPr>
          <a:lstStyle/>
          <a:p>
            <a:r>
              <a:rPr lang="en-US" sz="3200" dirty="0" smtClean="0"/>
              <a:t>Designing and implementing a strategy: </a:t>
            </a:r>
            <a:r>
              <a:rPr lang="en-US" sz="3200" dirty="0"/>
              <a:t/>
            </a:r>
            <a:br>
              <a:rPr lang="en-US" sz="3200" dirty="0"/>
            </a:br>
            <a:endParaRPr lang="en-US" sz="3200" b="1" i="1" dirty="0"/>
          </a:p>
        </p:txBody>
      </p:sp>
      <p:sp>
        <p:nvSpPr>
          <p:cNvPr id="3" name="Content Placeholder 2"/>
          <p:cNvSpPr>
            <a:spLocks noGrp="1"/>
          </p:cNvSpPr>
          <p:nvPr>
            <p:ph idx="1"/>
          </p:nvPr>
        </p:nvSpPr>
        <p:spPr>
          <a:xfrm>
            <a:off x="484908" y="1842655"/>
            <a:ext cx="8430491" cy="4858512"/>
          </a:xfrm>
        </p:spPr>
        <p:txBody>
          <a:bodyPr>
            <a:normAutofit fontScale="70000" lnSpcReduction="20000"/>
          </a:bodyPr>
          <a:lstStyle/>
          <a:p>
            <a:pPr lvl="1">
              <a:buFont typeface="Arial" panose="020B0604020202020204" pitchFamily="34" charset="0"/>
              <a:buChar char="•"/>
            </a:pPr>
            <a:r>
              <a:rPr lang="en-US" altLang="en-US" dirty="0" smtClean="0">
                <a:solidFill>
                  <a:schemeClr val="tx2"/>
                </a:solidFill>
                <a:latin typeface="+mj-lt"/>
              </a:rPr>
              <a:t>Conduct opinion </a:t>
            </a:r>
            <a:r>
              <a:rPr lang="en-US" altLang="en-US" dirty="0">
                <a:solidFill>
                  <a:schemeClr val="tx2"/>
                </a:solidFill>
                <a:latin typeface="+mj-lt"/>
              </a:rPr>
              <a:t>research (</a:t>
            </a:r>
            <a:r>
              <a:rPr lang="en-US" altLang="en-US" dirty="0" smtClean="0">
                <a:solidFill>
                  <a:schemeClr val="tx2"/>
                </a:solidFill>
                <a:latin typeface="+mj-lt"/>
              </a:rPr>
              <a:t>What does our audience think/feel?)</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Determine objectives </a:t>
            </a:r>
            <a:r>
              <a:rPr lang="en-US" altLang="en-US" dirty="0">
                <a:solidFill>
                  <a:schemeClr val="tx2"/>
                </a:solidFill>
                <a:latin typeface="+mj-lt"/>
              </a:rPr>
              <a:t>(</a:t>
            </a:r>
            <a:r>
              <a:rPr lang="en-US" altLang="en-US" dirty="0" smtClean="0">
                <a:solidFill>
                  <a:schemeClr val="tx2"/>
                </a:solidFill>
                <a:latin typeface="+mj-lt"/>
              </a:rPr>
              <a:t>What do </a:t>
            </a:r>
            <a:r>
              <a:rPr lang="en-US" altLang="en-US" dirty="0">
                <a:solidFill>
                  <a:schemeClr val="tx2"/>
                </a:solidFill>
                <a:latin typeface="+mj-lt"/>
              </a:rPr>
              <a:t>we want </a:t>
            </a:r>
            <a:r>
              <a:rPr lang="en-US" altLang="en-US" dirty="0" smtClean="0">
                <a:solidFill>
                  <a:schemeClr val="tx2"/>
                </a:solidFill>
                <a:latin typeface="+mj-lt"/>
              </a:rPr>
              <a:t>our audience to think/do?)</a:t>
            </a:r>
          </a:p>
          <a:p>
            <a:pPr lvl="1">
              <a:buFont typeface="Arial" panose="020B0604020202020204" pitchFamily="34" charset="0"/>
              <a:buChar char="•"/>
            </a:pPr>
            <a:endParaRPr lang="en-US" altLang="en-US" b="1" dirty="0">
              <a:solidFill>
                <a:srgbClr val="92D050"/>
              </a:solidFill>
              <a:latin typeface="+mj-lt"/>
            </a:endParaRPr>
          </a:p>
          <a:p>
            <a:pPr lvl="1">
              <a:buFont typeface="Arial" panose="020B0604020202020204" pitchFamily="34" charset="0"/>
              <a:buChar char="•"/>
            </a:pPr>
            <a:r>
              <a:rPr lang="en-US" altLang="en-US" dirty="0" smtClean="0">
                <a:solidFill>
                  <a:schemeClr val="tx2"/>
                </a:solidFill>
                <a:latin typeface="+mj-lt"/>
              </a:rPr>
              <a:t>Design compelling messages (What do we want people to know/feel?)</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b="1" dirty="0" smtClean="0">
                <a:solidFill>
                  <a:srgbClr val="92D050"/>
                </a:solidFill>
                <a:latin typeface="+mj-lt"/>
              </a:rPr>
              <a:t>Identify optimal channels (Where do people get trusted information?)</a:t>
            </a:r>
          </a:p>
          <a:p>
            <a:pPr lvl="1">
              <a:buFont typeface="Arial" panose="020B0604020202020204" pitchFamily="34" charset="0"/>
              <a:buChar char="•"/>
            </a:pPr>
            <a:endParaRPr lang="en-US" altLang="en-US" dirty="0" smtClean="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Assign spokespeople </a:t>
            </a:r>
            <a:r>
              <a:rPr lang="en-US" altLang="en-US" dirty="0">
                <a:solidFill>
                  <a:schemeClr val="tx2"/>
                </a:solidFill>
                <a:latin typeface="+mj-lt"/>
              </a:rPr>
              <a:t>(Who </a:t>
            </a:r>
            <a:r>
              <a:rPr lang="en-US" altLang="en-US" dirty="0" smtClean="0">
                <a:solidFill>
                  <a:schemeClr val="tx2"/>
                </a:solidFill>
                <a:latin typeface="+mj-lt"/>
              </a:rPr>
              <a:t>is a credible deliverer of our messages?)</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Determine a timeline and budget</a:t>
            </a:r>
          </a:p>
          <a:p>
            <a:pPr lvl="1">
              <a:buFont typeface="Arial" panose="020B0604020202020204" pitchFamily="34" charset="0"/>
              <a:buChar char="•"/>
            </a:pPr>
            <a:endParaRPr lang="en-US" altLang="en-US" dirty="0" smtClean="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Design tactics (What do we need to do to encourage/inform dialogue?)</a:t>
            </a:r>
          </a:p>
          <a:p>
            <a:pPr marL="411480" lvl="1" indent="0">
              <a:buNone/>
            </a:pPr>
            <a:endParaRPr lang="en-US" altLang="en-US" dirty="0" smtClean="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Set measurable goals </a:t>
            </a:r>
            <a:r>
              <a:rPr lang="en-US" altLang="en-US" dirty="0">
                <a:solidFill>
                  <a:schemeClr val="tx2"/>
                </a:solidFill>
                <a:latin typeface="+mj-lt"/>
              </a:rPr>
              <a:t>(How will we know if we are succeeding?)</a:t>
            </a:r>
          </a:p>
          <a:p>
            <a:endParaRPr lang="en-US" dirty="0"/>
          </a:p>
        </p:txBody>
      </p:sp>
    </p:spTree>
    <p:extLst>
      <p:ext uri="{BB962C8B-B14F-4D97-AF65-F5344CB8AC3E}">
        <p14:creationId xmlns:p14="http://schemas.microsoft.com/office/powerpoint/2010/main" val="13940095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nvPr>
        </p:nvGraphicFramePr>
        <p:xfrm>
          <a:off x="76201" y="1752599"/>
          <a:ext cx="8458200" cy="4704219"/>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3"/>
          <p:cNvSpPr>
            <a:spLocks noGrp="1" noChangeArrowheads="1"/>
          </p:cNvSpPr>
          <p:nvPr>
            <p:ph type="title" idx="4294967295"/>
          </p:nvPr>
        </p:nvSpPr>
        <p:spPr>
          <a:xfrm>
            <a:off x="436418" y="685800"/>
            <a:ext cx="7620000" cy="457200"/>
          </a:xfrm>
          <a:prstGeom prst="rect">
            <a:avLst/>
          </a:prstGeom>
        </p:spPr>
        <p:txBody>
          <a:bodyPr>
            <a:normAutofit/>
          </a:bodyPr>
          <a:lstStyle/>
          <a:p>
            <a:r>
              <a:rPr lang="en-US" sz="2400" dirty="0" smtClean="0">
                <a:solidFill>
                  <a:srgbClr val="92D050"/>
                </a:solidFill>
                <a:latin typeface="Arial" pitchFamily="34" charset="0"/>
                <a:cs typeface="Arial" pitchFamily="34" charset="0"/>
              </a:rPr>
              <a:t>Where do people </a:t>
            </a:r>
            <a:r>
              <a:rPr lang="en-US" altLang="en-US" sz="2400" dirty="0" smtClean="0">
                <a:solidFill>
                  <a:srgbClr val="92D050"/>
                </a:solidFill>
              </a:rPr>
              <a:t>get trusted information?</a:t>
            </a:r>
            <a:endParaRPr lang="en-US" sz="2400" dirty="0" smtClean="0">
              <a:solidFill>
                <a:srgbClr val="92D050"/>
              </a:solidFill>
              <a:latin typeface="Arial" pitchFamily="34" charset="0"/>
              <a:cs typeface="Arial" pitchFamily="34" charset="0"/>
            </a:endParaRPr>
          </a:p>
        </p:txBody>
      </p:sp>
      <p:sp>
        <p:nvSpPr>
          <p:cNvPr id="6" name="AutoShape 4"/>
          <p:cNvSpPr>
            <a:spLocks noChangeArrowheads="1"/>
          </p:cNvSpPr>
          <p:nvPr/>
        </p:nvSpPr>
        <p:spPr bwMode="auto">
          <a:xfrm>
            <a:off x="457201" y="1514237"/>
            <a:ext cx="8077200" cy="238363"/>
          </a:xfrm>
          <a:prstGeom prst="roundRect">
            <a:avLst>
              <a:gd name="adj" fmla="val 16667"/>
            </a:avLst>
          </a:prstGeom>
          <a:solidFill>
            <a:srgbClr val="CCCC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nchor="ctr">
            <a:spAutoFit/>
          </a:bodyPr>
          <a:lstStyle/>
          <a:p>
            <a:r>
              <a:rPr lang="en-US" sz="1400" b="1" i="1" dirty="0"/>
              <a:t>What is your </a:t>
            </a:r>
            <a:r>
              <a:rPr lang="en-US" sz="1400" b="1" i="1" dirty="0">
                <a:solidFill>
                  <a:srgbClr val="FF0000"/>
                </a:solidFill>
              </a:rPr>
              <a:t>main source </a:t>
            </a:r>
            <a:r>
              <a:rPr lang="en-US" sz="1400" b="1" i="1" dirty="0"/>
              <a:t>of information for news?</a:t>
            </a:r>
          </a:p>
        </p:txBody>
      </p:sp>
      <p:sp>
        <p:nvSpPr>
          <p:cNvPr id="8" name="Oval 7"/>
          <p:cNvSpPr/>
          <p:nvPr/>
        </p:nvSpPr>
        <p:spPr>
          <a:xfrm>
            <a:off x="457200" y="1850834"/>
            <a:ext cx="7238999" cy="76200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46790" y="6157141"/>
            <a:ext cx="371856" cy="369332"/>
          </a:xfrm>
          <a:prstGeom prst="rect">
            <a:avLst/>
          </a:prstGeom>
          <a:noFill/>
        </p:spPr>
        <p:txBody>
          <a:bodyPr wrap="square" rtlCol="0">
            <a:spAutoFit/>
          </a:bodyPr>
          <a:lstStyle/>
          <a:p>
            <a:r>
              <a:rPr lang="en-US" dirty="0" smtClean="0"/>
              <a:t>%</a:t>
            </a:r>
            <a:endParaRPr lang="en-US" dirty="0"/>
          </a:p>
        </p:txBody>
      </p:sp>
    </p:spTree>
    <p:extLst>
      <p:ext uri="{BB962C8B-B14F-4D97-AF65-F5344CB8AC3E}">
        <p14:creationId xmlns:p14="http://schemas.microsoft.com/office/powerpoint/2010/main" val="37687612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normAutofit/>
          </a:bodyPr>
          <a:lstStyle/>
          <a:p>
            <a:r>
              <a:rPr lang="en-US" sz="3200" dirty="0" smtClean="0"/>
              <a:t>Communication for attitudinal change:</a:t>
            </a:r>
            <a:endParaRPr lang="en-US" sz="3200" dirty="0"/>
          </a:p>
        </p:txBody>
      </p:sp>
      <p:sp>
        <p:nvSpPr>
          <p:cNvPr id="3" name="Content Placeholder 2"/>
          <p:cNvSpPr>
            <a:spLocks noGrp="1"/>
          </p:cNvSpPr>
          <p:nvPr>
            <p:ph idx="1"/>
          </p:nvPr>
        </p:nvSpPr>
        <p:spPr>
          <a:xfrm>
            <a:off x="228600" y="2057400"/>
            <a:ext cx="8686800" cy="4572000"/>
          </a:xfrm>
        </p:spPr>
        <p:txBody>
          <a:bodyPr>
            <a:normAutofit fontScale="70000" lnSpcReduction="20000"/>
          </a:bodyPr>
          <a:lstStyle/>
          <a:p>
            <a:r>
              <a:rPr lang="en-US" sz="3400" dirty="0" smtClean="0">
                <a:solidFill>
                  <a:schemeClr val="tx2"/>
                </a:solidFill>
                <a:latin typeface="+mj-lt"/>
              </a:rPr>
              <a:t>Interactive </a:t>
            </a:r>
            <a:r>
              <a:rPr lang="en-US" sz="3400" dirty="0">
                <a:solidFill>
                  <a:schemeClr val="tx2"/>
                </a:solidFill>
                <a:latin typeface="+mj-lt"/>
              </a:rPr>
              <a:t>process </a:t>
            </a:r>
            <a:r>
              <a:rPr lang="en-US" sz="3400" dirty="0" smtClean="0">
                <a:solidFill>
                  <a:schemeClr val="tx2"/>
                </a:solidFill>
                <a:latin typeface="+mj-lt"/>
              </a:rPr>
              <a:t>with citizens and communities to build goodwill and promote </a:t>
            </a:r>
            <a:r>
              <a:rPr lang="en-US" sz="3400" dirty="0">
                <a:solidFill>
                  <a:schemeClr val="tx2"/>
                </a:solidFill>
                <a:latin typeface="+mj-lt"/>
              </a:rPr>
              <a:t>positive </a:t>
            </a:r>
            <a:r>
              <a:rPr lang="en-US" sz="3400" dirty="0" smtClean="0">
                <a:solidFill>
                  <a:schemeClr val="tx2"/>
                </a:solidFill>
                <a:latin typeface="+mj-lt"/>
              </a:rPr>
              <a:t>behaviors. </a:t>
            </a:r>
          </a:p>
          <a:p>
            <a:endParaRPr lang="en-US" sz="3400" dirty="0">
              <a:solidFill>
                <a:schemeClr val="tx2"/>
              </a:solidFill>
              <a:latin typeface="+mj-lt"/>
            </a:endParaRPr>
          </a:p>
          <a:p>
            <a:r>
              <a:rPr lang="en-US" sz="3400" dirty="0" smtClean="0">
                <a:solidFill>
                  <a:schemeClr val="tx2"/>
                </a:solidFill>
                <a:latin typeface="+mj-lt"/>
              </a:rPr>
              <a:t>Based </a:t>
            </a:r>
            <a:r>
              <a:rPr lang="en-US" sz="3400" dirty="0">
                <a:solidFill>
                  <a:schemeClr val="tx2"/>
                </a:solidFill>
                <a:latin typeface="+mj-lt"/>
              </a:rPr>
              <a:t>on proven theories </a:t>
            </a:r>
            <a:r>
              <a:rPr lang="en-US" sz="3400" dirty="0" smtClean="0">
                <a:solidFill>
                  <a:schemeClr val="tx2"/>
                </a:solidFill>
                <a:latin typeface="+mj-lt"/>
              </a:rPr>
              <a:t>of human decision making and designed to enable </a:t>
            </a:r>
            <a:r>
              <a:rPr lang="en-US" sz="3400" dirty="0">
                <a:solidFill>
                  <a:schemeClr val="tx2"/>
                </a:solidFill>
                <a:latin typeface="+mj-lt"/>
              </a:rPr>
              <a:t>people to </a:t>
            </a:r>
            <a:r>
              <a:rPr lang="en-US" sz="3400" dirty="0" smtClean="0">
                <a:solidFill>
                  <a:schemeClr val="tx2"/>
                </a:solidFill>
                <a:latin typeface="+mj-lt"/>
              </a:rPr>
              <a:t>initiate and </a:t>
            </a:r>
            <a:r>
              <a:rPr lang="en-US" sz="3400" dirty="0">
                <a:solidFill>
                  <a:schemeClr val="tx2"/>
                </a:solidFill>
                <a:latin typeface="+mj-lt"/>
              </a:rPr>
              <a:t>sustain </a:t>
            </a:r>
            <a:r>
              <a:rPr lang="en-US" sz="3400" dirty="0" smtClean="0">
                <a:solidFill>
                  <a:schemeClr val="tx2"/>
                </a:solidFill>
                <a:latin typeface="+mj-lt"/>
              </a:rPr>
              <a:t>positive behavior </a:t>
            </a:r>
            <a:r>
              <a:rPr lang="en-US" sz="3400" dirty="0">
                <a:solidFill>
                  <a:schemeClr val="tx2"/>
                </a:solidFill>
                <a:latin typeface="+mj-lt"/>
              </a:rPr>
              <a:t>outcomes</a:t>
            </a:r>
            <a:r>
              <a:rPr lang="en-US" sz="3400" dirty="0" smtClean="0">
                <a:solidFill>
                  <a:schemeClr val="tx2"/>
                </a:solidFill>
                <a:latin typeface="+mj-lt"/>
              </a:rPr>
              <a:t>.</a:t>
            </a:r>
            <a:br>
              <a:rPr lang="en-US" sz="3400" dirty="0" smtClean="0">
                <a:solidFill>
                  <a:schemeClr val="tx2"/>
                </a:solidFill>
                <a:latin typeface="+mj-lt"/>
              </a:rPr>
            </a:br>
            <a:endParaRPr lang="en-US" sz="3400" dirty="0">
              <a:solidFill>
                <a:schemeClr val="tx2"/>
              </a:solidFill>
              <a:latin typeface="+mj-lt"/>
            </a:endParaRPr>
          </a:p>
          <a:p>
            <a:r>
              <a:rPr lang="en-US" sz="3400" dirty="0" smtClean="0">
                <a:solidFill>
                  <a:schemeClr val="tx2"/>
                </a:solidFill>
                <a:latin typeface="+mj-lt"/>
              </a:rPr>
              <a:t>Begins </a:t>
            </a:r>
            <a:r>
              <a:rPr lang="en-US" sz="3400" dirty="0">
                <a:solidFill>
                  <a:schemeClr val="tx2"/>
                </a:solidFill>
                <a:latin typeface="+mj-lt"/>
              </a:rPr>
              <a:t>with </a:t>
            </a:r>
            <a:r>
              <a:rPr lang="en-US" sz="3400" dirty="0" smtClean="0">
                <a:solidFill>
                  <a:schemeClr val="tx2"/>
                </a:solidFill>
                <a:latin typeface="+mj-lt"/>
              </a:rPr>
              <a:t>research on opinions and social norms, </a:t>
            </a:r>
            <a:r>
              <a:rPr lang="en-US" sz="3400" dirty="0">
                <a:solidFill>
                  <a:schemeClr val="tx2"/>
                </a:solidFill>
                <a:latin typeface="+mj-lt"/>
              </a:rPr>
              <a:t>followed by communication planning, implementation, and monitoring and evaluation. </a:t>
            </a:r>
            <a:endParaRPr lang="en-US" sz="3400" dirty="0" smtClean="0">
              <a:solidFill>
                <a:schemeClr val="tx2"/>
              </a:solidFill>
              <a:latin typeface="+mj-lt"/>
            </a:endParaRPr>
          </a:p>
          <a:p>
            <a:endParaRPr lang="en-US" sz="3400" dirty="0" smtClean="0">
              <a:solidFill>
                <a:schemeClr val="tx2"/>
              </a:solidFill>
              <a:latin typeface="+mj-lt"/>
            </a:endParaRPr>
          </a:p>
          <a:p>
            <a:r>
              <a:rPr lang="en-US" sz="3400" dirty="0" smtClean="0">
                <a:solidFill>
                  <a:schemeClr val="tx2"/>
                </a:solidFill>
                <a:latin typeface="+mj-lt"/>
              </a:rPr>
              <a:t>Audiences </a:t>
            </a:r>
            <a:r>
              <a:rPr lang="en-US" sz="3400" dirty="0">
                <a:solidFill>
                  <a:schemeClr val="tx2"/>
                </a:solidFill>
                <a:latin typeface="+mj-lt"/>
              </a:rPr>
              <a:t>are </a:t>
            </a:r>
            <a:r>
              <a:rPr lang="en-US" sz="3400" dirty="0" smtClean="0">
                <a:solidFill>
                  <a:schemeClr val="tx2"/>
                </a:solidFill>
                <a:latin typeface="+mj-lt"/>
              </a:rPr>
              <a:t>segmented</a:t>
            </a:r>
            <a:r>
              <a:rPr lang="en-US" sz="3400" dirty="0">
                <a:solidFill>
                  <a:schemeClr val="tx2"/>
                </a:solidFill>
                <a:latin typeface="+mj-lt"/>
              </a:rPr>
              <a:t>, messages and materials are pre-tested, and </a:t>
            </a:r>
            <a:r>
              <a:rPr lang="en-US" sz="3400" dirty="0" smtClean="0">
                <a:solidFill>
                  <a:schemeClr val="tx2"/>
                </a:solidFill>
                <a:latin typeface="+mj-lt"/>
              </a:rPr>
              <a:t>channels </a:t>
            </a:r>
            <a:r>
              <a:rPr lang="en-US" sz="3400" dirty="0">
                <a:solidFill>
                  <a:schemeClr val="tx2"/>
                </a:solidFill>
                <a:latin typeface="+mj-lt"/>
              </a:rPr>
              <a:t>are </a:t>
            </a:r>
            <a:r>
              <a:rPr lang="en-US" sz="3400" dirty="0" smtClean="0">
                <a:solidFill>
                  <a:schemeClr val="tx2"/>
                </a:solidFill>
                <a:latin typeface="+mj-lt"/>
              </a:rPr>
              <a:t>chosen for optimal reach.</a:t>
            </a:r>
            <a:endParaRPr lang="en-US" sz="3400" dirty="0">
              <a:solidFill>
                <a:schemeClr val="tx2"/>
              </a:solidFill>
              <a:latin typeface="+mj-lt"/>
            </a:endParaRPr>
          </a:p>
          <a:p>
            <a:endParaRPr lang="en-US" dirty="0">
              <a:solidFill>
                <a:schemeClr val="tx2"/>
              </a:solidFill>
            </a:endParaRPr>
          </a:p>
        </p:txBody>
      </p:sp>
    </p:spTree>
    <p:extLst>
      <p:ext uri="{BB962C8B-B14F-4D97-AF65-F5344CB8AC3E}">
        <p14:creationId xmlns:p14="http://schemas.microsoft.com/office/powerpoint/2010/main" val="29269638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457200" y="914400"/>
            <a:ext cx="8001000" cy="457200"/>
          </a:xfrm>
        </p:spPr>
        <p:txBody>
          <a:bodyPr>
            <a:noAutofit/>
          </a:bodyPr>
          <a:lstStyle/>
          <a:p>
            <a:r>
              <a:rPr lang="en-US" sz="3200" dirty="0" smtClean="0">
                <a:solidFill>
                  <a:srgbClr val="92D050"/>
                </a:solidFill>
              </a:rPr>
              <a:t>SMS messages will have a wide reach</a:t>
            </a:r>
            <a:endParaRPr lang="en-US" sz="3200" dirty="0">
              <a:solidFill>
                <a:srgbClr val="92D050"/>
              </a:solidFill>
            </a:endParaRPr>
          </a:p>
        </p:txBody>
      </p:sp>
      <p:sp>
        <p:nvSpPr>
          <p:cNvPr id="10" name="AutoShape 4"/>
          <p:cNvSpPr>
            <a:spLocks noChangeArrowheads="1"/>
          </p:cNvSpPr>
          <p:nvPr/>
        </p:nvSpPr>
        <p:spPr bwMode="auto">
          <a:xfrm>
            <a:off x="438913" y="1468082"/>
            <a:ext cx="8095487" cy="179269"/>
          </a:xfrm>
          <a:prstGeom prst="roundRect">
            <a:avLst>
              <a:gd name="adj" fmla="val 16667"/>
            </a:avLst>
          </a:prstGeom>
          <a:solidFill>
            <a:srgbClr val="CCCC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nchor="ctr">
            <a:spAutoFit/>
          </a:bodyPr>
          <a:lstStyle/>
          <a:p>
            <a:pPr>
              <a:lnSpc>
                <a:spcPct val="75000"/>
              </a:lnSpc>
              <a:spcBef>
                <a:spcPct val="0"/>
              </a:spcBef>
              <a:buNone/>
            </a:pPr>
            <a:r>
              <a:rPr lang="en-US" sz="1400" b="1" i="1" dirty="0"/>
              <a:t>Do you have a telephone in your home - either a home phone or a mobile phone?</a:t>
            </a:r>
          </a:p>
        </p:txBody>
      </p:sp>
      <p:graphicFrame>
        <p:nvGraphicFramePr>
          <p:cNvPr id="11" name="Content Placeholder 5"/>
          <p:cNvGraphicFramePr>
            <a:graphicFrameLocks/>
          </p:cNvGraphicFramePr>
          <p:nvPr>
            <p:extLst/>
          </p:nvPr>
        </p:nvGraphicFramePr>
        <p:xfrm>
          <a:off x="219456" y="1863182"/>
          <a:ext cx="8610600" cy="4613818"/>
        </p:xfrm>
        <a:graphic>
          <a:graphicData uri="http://schemas.openxmlformats.org/drawingml/2006/chart">
            <c:chart xmlns:c="http://schemas.openxmlformats.org/drawingml/2006/chart" xmlns:r="http://schemas.openxmlformats.org/officeDocument/2006/relationships" r:id="rId3"/>
          </a:graphicData>
        </a:graphic>
      </p:graphicFrame>
      <p:sp>
        <p:nvSpPr>
          <p:cNvPr id="7" name="Oval 6"/>
          <p:cNvSpPr/>
          <p:nvPr/>
        </p:nvSpPr>
        <p:spPr>
          <a:xfrm>
            <a:off x="2514600" y="5867400"/>
            <a:ext cx="4419600" cy="76200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Left Brace 3"/>
          <p:cNvSpPr/>
          <p:nvPr/>
        </p:nvSpPr>
        <p:spPr>
          <a:xfrm rot="5400000">
            <a:off x="4400550" y="600916"/>
            <a:ext cx="419100" cy="3581400"/>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p:cNvSpPr txBox="1"/>
          <p:nvPr/>
        </p:nvSpPr>
        <p:spPr>
          <a:xfrm>
            <a:off x="3810000" y="1752600"/>
            <a:ext cx="1600200" cy="369332"/>
          </a:xfrm>
          <a:prstGeom prst="rect">
            <a:avLst/>
          </a:prstGeom>
          <a:solidFill>
            <a:srgbClr val="FFFF00"/>
          </a:solidFill>
          <a:ln>
            <a:solidFill>
              <a:schemeClr val="tx1"/>
            </a:solidFill>
          </a:ln>
        </p:spPr>
        <p:txBody>
          <a:bodyPr wrap="square" rtlCol="0">
            <a:spAutoFit/>
          </a:bodyPr>
          <a:lstStyle/>
          <a:p>
            <a:pPr algn="ctr"/>
            <a:r>
              <a:rPr lang="en-US" b="1" dirty="0" smtClean="0"/>
              <a:t>89% mobile</a:t>
            </a:r>
            <a:endParaRPr lang="en-US" b="1" dirty="0"/>
          </a:p>
        </p:txBody>
      </p:sp>
      <p:sp>
        <p:nvSpPr>
          <p:cNvPr id="2" name="TextBox 1"/>
          <p:cNvSpPr txBox="1"/>
          <p:nvPr/>
        </p:nvSpPr>
        <p:spPr>
          <a:xfrm>
            <a:off x="228600" y="6324600"/>
            <a:ext cx="228600" cy="369332"/>
          </a:xfrm>
          <a:prstGeom prst="rect">
            <a:avLst/>
          </a:prstGeom>
          <a:noFill/>
        </p:spPr>
        <p:txBody>
          <a:bodyPr wrap="square" rtlCol="0">
            <a:spAutoFit/>
          </a:bodyPr>
          <a:lstStyle/>
          <a:p>
            <a:r>
              <a:rPr lang="en-US" dirty="0" smtClean="0"/>
              <a:t>%</a:t>
            </a:r>
            <a:endParaRPr lang="en-US" dirty="0"/>
          </a:p>
        </p:txBody>
      </p:sp>
    </p:spTree>
    <p:extLst>
      <p:ext uri="{BB962C8B-B14F-4D97-AF65-F5344CB8AC3E}">
        <p14:creationId xmlns:p14="http://schemas.microsoft.com/office/powerpoint/2010/main" val="16102054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836" y="762000"/>
            <a:ext cx="8229600" cy="1066800"/>
          </a:xfrm>
        </p:spPr>
        <p:txBody>
          <a:bodyPr>
            <a:normAutofit/>
          </a:bodyPr>
          <a:lstStyle/>
          <a:p>
            <a:r>
              <a:rPr lang="en-US" sz="3200" dirty="0" smtClean="0"/>
              <a:t>Designing and implementing a strategy: </a:t>
            </a:r>
            <a:r>
              <a:rPr lang="en-US" sz="3200" dirty="0"/>
              <a:t/>
            </a:r>
            <a:br>
              <a:rPr lang="en-US" sz="3200" dirty="0"/>
            </a:br>
            <a:endParaRPr lang="en-US" sz="3200" b="1" i="1" dirty="0"/>
          </a:p>
        </p:txBody>
      </p:sp>
      <p:sp>
        <p:nvSpPr>
          <p:cNvPr id="3" name="Content Placeholder 2"/>
          <p:cNvSpPr>
            <a:spLocks noGrp="1"/>
          </p:cNvSpPr>
          <p:nvPr>
            <p:ph idx="1"/>
          </p:nvPr>
        </p:nvSpPr>
        <p:spPr>
          <a:xfrm>
            <a:off x="484908" y="1842655"/>
            <a:ext cx="8430491" cy="4858512"/>
          </a:xfrm>
        </p:spPr>
        <p:txBody>
          <a:bodyPr>
            <a:normAutofit fontScale="70000" lnSpcReduction="20000"/>
          </a:bodyPr>
          <a:lstStyle/>
          <a:p>
            <a:pPr lvl="1">
              <a:buFont typeface="Arial" panose="020B0604020202020204" pitchFamily="34" charset="0"/>
              <a:buChar char="•"/>
            </a:pPr>
            <a:r>
              <a:rPr lang="en-US" altLang="en-US" dirty="0" smtClean="0">
                <a:solidFill>
                  <a:schemeClr val="tx2"/>
                </a:solidFill>
                <a:latin typeface="+mj-lt"/>
              </a:rPr>
              <a:t>Conduct opinion </a:t>
            </a:r>
            <a:r>
              <a:rPr lang="en-US" altLang="en-US" dirty="0">
                <a:solidFill>
                  <a:schemeClr val="tx2"/>
                </a:solidFill>
                <a:latin typeface="+mj-lt"/>
              </a:rPr>
              <a:t>research (</a:t>
            </a:r>
            <a:r>
              <a:rPr lang="en-US" altLang="en-US" dirty="0" smtClean="0">
                <a:solidFill>
                  <a:schemeClr val="tx2"/>
                </a:solidFill>
                <a:latin typeface="+mj-lt"/>
              </a:rPr>
              <a:t>What does our audience think/feel?)</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Determine objectives </a:t>
            </a:r>
            <a:r>
              <a:rPr lang="en-US" altLang="en-US" dirty="0">
                <a:solidFill>
                  <a:schemeClr val="tx2"/>
                </a:solidFill>
                <a:latin typeface="+mj-lt"/>
              </a:rPr>
              <a:t>(</a:t>
            </a:r>
            <a:r>
              <a:rPr lang="en-US" altLang="en-US" dirty="0" smtClean="0">
                <a:solidFill>
                  <a:schemeClr val="tx2"/>
                </a:solidFill>
                <a:latin typeface="+mj-lt"/>
              </a:rPr>
              <a:t>What do </a:t>
            </a:r>
            <a:r>
              <a:rPr lang="en-US" altLang="en-US" dirty="0">
                <a:solidFill>
                  <a:schemeClr val="tx2"/>
                </a:solidFill>
                <a:latin typeface="+mj-lt"/>
              </a:rPr>
              <a:t>we want </a:t>
            </a:r>
            <a:r>
              <a:rPr lang="en-US" altLang="en-US" dirty="0" smtClean="0">
                <a:solidFill>
                  <a:schemeClr val="tx2"/>
                </a:solidFill>
                <a:latin typeface="+mj-lt"/>
              </a:rPr>
              <a:t>our audience to think/do?)</a:t>
            </a:r>
          </a:p>
          <a:p>
            <a:pPr lvl="1">
              <a:buFont typeface="Arial" panose="020B0604020202020204" pitchFamily="34" charset="0"/>
              <a:buChar char="•"/>
            </a:pPr>
            <a:endParaRPr lang="en-US" altLang="en-US" b="1" dirty="0">
              <a:solidFill>
                <a:srgbClr val="92D050"/>
              </a:solidFill>
              <a:latin typeface="+mj-lt"/>
            </a:endParaRPr>
          </a:p>
          <a:p>
            <a:pPr lvl="1">
              <a:buFont typeface="Arial" panose="020B0604020202020204" pitchFamily="34" charset="0"/>
              <a:buChar char="•"/>
            </a:pPr>
            <a:r>
              <a:rPr lang="en-US" altLang="en-US" dirty="0" smtClean="0">
                <a:solidFill>
                  <a:schemeClr val="tx2"/>
                </a:solidFill>
                <a:latin typeface="+mj-lt"/>
              </a:rPr>
              <a:t>Design compelling messages (What do we want people to know/feel?)</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Identify optimal channels (Where do people get trusted information?)</a:t>
            </a:r>
          </a:p>
          <a:p>
            <a:pPr lvl="1">
              <a:buFont typeface="Arial" panose="020B0604020202020204" pitchFamily="34" charset="0"/>
              <a:buChar char="•"/>
            </a:pPr>
            <a:endParaRPr lang="en-US" altLang="en-US" dirty="0" smtClean="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Assign spokespeople </a:t>
            </a:r>
            <a:r>
              <a:rPr lang="en-US" altLang="en-US" dirty="0">
                <a:solidFill>
                  <a:schemeClr val="tx2"/>
                </a:solidFill>
                <a:latin typeface="+mj-lt"/>
              </a:rPr>
              <a:t>(Who </a:t>
            </a:r>
            <a:r>
              <a:rPr lang="en-US" altLang="en-US" dirty="0" smtClean="0">
                <a:solidFill>
                  <a:schemeClr val="tx2"/>
                </a:solidFill>
                <a:latin typeface="+mj-lt"/>
              </a:rPr>
              <a:t>is a credible deliverer of our messages?)</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b="1" dirty="0" smtClean="0">
                <a:solidFill>
                  <a:srgbClr val="92D050"/>
                </a:solidFill>
                <a:latin typeface="+mj-lt"/>
              </a:rPr>
              <a:t>Determine a timeline and budget</a:t>
            </a:r>
          </a:p>
          <a:p>
            <a:pPr lvl="1">
              <a:buFont typeface="Arial" panose="020B0604020202020204" pitchFamily="34" charset="0"/>
              <a:buChar char="•"/>
            </a:pPr>
            <a:endParaRPr lang="en-US" altLang="en-US" dirty="0" smtClean="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Design tactics (What do we need to do to encourage/inform dialogue?)</a:t>
            </a:r>
          </a:p>
          <a:p>
            <a:pPr marL="411480" lvl="1" indent="0">
              <a:buNone/>
            </a:pPr>
            <a:endParaRPr lang="en-US" altLang="en-US" dirty="0" smtClean="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Set measurable goals </a:t>
            </a:r>
            <a:r>
              <a:rPr lang="en-US" altLang="en-US" dirty="0">
                <a:solidFill>
                  <a:schemeClr val="tx2"/>
                </a:solidFill>
                <a:latin typeface="+mj-lt"/>
              </a:rPr>
              <a:t>(How will we know if we are succeeding?)</a:t>
            </a:r>
          </a:p>
          <a:p>
            <a:endParaRPr lang="en-US" dirty="0"/>
          </a:p>
        </p:txBody>
      </p:sp>
    </p:spTree>
    <p:extLst>
      <p:ext uri="{BB962C8B-B14F-4D97-AF65-F5344CB8AC3E}">
        <p14:creationId xmlns:p14="http://schemas.microsoft.com/office/powerpoint/2010/main" val="36189158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33482" y="685800"/>
            <a:ext cx="7620000" cy="492443"/>
          </a:xfrm>
          <a:prstGeom prst="rect">
            <a:avLst/>
          </a:prstGeom>
          <a:noFill/>
        </p:spPr>
        <p:txBody>
          <a:bodyPr wrap="square" rtlCol="0">
            <a:spAutoFit/>
          </a:bodyPr>
          <a:lstStyle/>
          <a:p>
            <a:r>
              <a:rPr lang="en-US" sz="2600" dirty="0" smtClean="0">
                <a:latin typeface="Arial" pitchFamily="34" charset="0"/>
                <a:cs typeface="Arial" pitchFamily="34" charset="0"/>
              </a:rPr>
              <a:t>Example of a timeline – preparation phase</a:t>
            </a:r>
            <a:endParaRPr lang="es-AR" sz="2600" dirty="0">
              <a:latin typeface="Arial" pitchFamily="34" charset="0"/>
              <a:cs typeface="Arial" pitchFamily="34" charset="0"/>
            </a:endParaRPr>
          </a:p>
        </p:txBody>
      </p:sp>
      <p:sp>
        <p:nvSpPr>
          <p:cNvPr id="2" name="TextBox 1"/>
          <p:cNvSpPr txBox="1"/>
          <p:nvPr/>
        </p:nvSpPr>
        <p:spPr>
          <a:xfrm>
            <a:off x="1828800" y="6443246"/>
            <a:ext cx="5562600" cy="338554"/>
          </a:xfrm>
          <a:prstGeom prst="rect">
            <a:avLst/>
          </a:prstGeom>
          <a:noFill/>
        </p:spPr>
        <p:txBody>
          <a:bodyPr wrap="square" rtlCol="0">
            <a:spAutoFit/>
          </a:bodyPr>
          <a:lstStyle/>
          <a:p>
            <a:pPr algn="ctr"/>
            <a:r>
              <a:rPr lang="en-US" sz="1600" i="1" dirty="0" smtClean="0"/>
              <a:t>Dates shown assume a launch week of April 22</a:t>
            </a:r>
            <a:endParaRPr lang="en-US" sz="1600" i="1" dirty="0"/>
          </a:p>
        </p:txBody>
      </p:sp>
      <p:graphicFrame>
        <p:nvGraphicFramePr>
          <p:cNvPr id="8" name="Object 7"/>
          <p:cNvGraphicFramePr>
            <a:graphicFrameLocks noChangeAspect="1"/>
          </p:cNvGraphicFramePr>
          <p:nvPr>
            <p:extLst>
              <p:ext uri="{D42A27DB-BD31-4B8C-83A1-F6EECF244321}">
                <p14:modId xmlns:p14="http://schemas.microsoft.com/office/powerpoint/2010/main" val="1375492334"/>
              </p:ext>
            </p:extLst>
          </p:nvPr>
        </p:nvGraphicFramePr>
        <p:xfrm>
          <a:off x="480315" y="1417493"/>
          <a:ext cx="8259569" cy="4786503"/>
        </p:xfrm>
        <a:graphic>
          <a:graphicData uri="http://schemas.openxmlformats.org/presentationml/2006/ole">
            <mc:AlternateContent xmlns:mc="http://schemas.openxmlformats.org/markup-compatibility/2006">
              <mc:Choice xmlns:v="urn:schemas-microsoft-com:vml" Requires="v">
                <p:oleObj spid="_x0000_s1078" name="Worksheet" r:id="rId5" imgW="11277590" imgH="6581790" progId="Excel.Sheet.12">
                  <p:embed/>
                </p:oleObj>
              </mc:Choice>
              <mc:Fallback>
                <p:oleObj name="Worksheet" r:id="rId5" imgW="11277590" imgH="6581790" progId="Excel.Sheet.12">
                  <p:embed/>
                  <p:pic>
                    <p:nvPicPr>
                      <p:cNvPr id="0" name=""/>
                      <p:cNvPicPr/>
                      <p:nvPr/>
                    </p:nvPicPr>
                    <p:blipFill>
                      <a:blip r:embed="rId6"/>
                      <a:stretch>
                        <a:fillRect/>
                      </a:stretch>
                    </p:blipFill>
                    <p:spPr>
                      <a:xfrm>
                        <a:off x="480315" y="1417493"/>
                        <a:ext cx="8259569" cy="4786503"/>
                      </a:xfrm>
                      <a:prstGeom prst="rect">
                        <a:avLst/>
                      </a:prstGeom>
                    </p:spPr>
                  </p:pic>
                </p:oleObj>
              </mc:Fallback>
            </mc:AlternateContent>
          </a:graphicData>
        </a:graphic>
      </p:graphicFrame>
    </p:spTree>
    <p:extLst>
      <p:ext uri="{BB962C8B-B14F-4D97-AF65-F5344CB8AC3E}">
        <p14:creationId xmlns:p14="http://schemas.microsoft.com/office/powerpoint/2010/main" val="9256367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000" y="755936"/>
            <a:ext cx="7620000" cy="492443"/>
          </a:xfrm>
          <a:prstGeom prst="rect">
            <a:avLst/>
          </a:prstGeom>
          <a:noFill/>
        </p:spPr>
        <p:txBody>
          <a:bodyPr wrap="square" rtlCol="0">
            <a:spAutoFit/>
          </a:bodyPr>
          <a:lstStyle/>
          <a:p>
            <a:r>
              <a:rPr lang="en-US" sz="2600" dirty="0">
                <a:latin typeface="Arial" pitchFamily="34" charset="0"/>
                <a:cs typeface="Arial" pitchFamily="34" charset="0"/>
              </a:rPr>
              <a:t>Example of a </a:t>
            </a:r>
            <a:r>
              <a:rPr lang="en-US" sz="2600" dirty="0" smtClean="0">
                <a:latin typeface="Arial" pitchFamily="34" charset="0"/>
                <a:cs typeface="Arial" pitchFamily="34" charset="0"/>
              </a:rPr>
              <a:t>timeline – campaign phase</a:t>
            </a:r>
            <a:endParaRPr lang="es-AR" sz="2600" dirty="0">
              <a:latin typeface="Arial" pitchFamily="34" charset="0"/>
              <a:cs typeface="Arial" pitchFamily="34" charset="0"/>
            </a:endParaRPr>
          </a:p>
        </p:txBody>
      </p:sp>
      <p:sp>
        <p:nvSpPr>
          <p:cNvPr id="7" name="TextBox 6"/>
          <p:cNvSpPr txBox="1"/>
          <p:nvPr/>
        </p:nvSpPr>
        <p:spPr>
          <a:xfrm>
            <a:off x="1828800" y="6443246"/>
            <a:ext cx="5562600" cy="338554"/>
          </a:xfrm>
          <a:prstGeom prst="rect">
            <a:avLst/>
          </a:prstGeom>
          <a:noFill/>
        </p:spPr>
        <p:txBody>
          <a:bodyPr wrap="square" rtlCol="0">
            <a:spAutoFit/>
          </a:bodyPr>
          <a:lstStyle/>
          <a:p>
            <a:pPr algn="ctr"/>
            <a:r>
              <a:rPr lang="en-US" sz="1600" i="1" dirty="0" smtClean="0"/>
              <a:t>Dates shown assume a launch week of April 22</a:t>
            </a:r>
            <a:endParaRPr lang="en-US" sz="1600" i="1" dirty="0"/>
          </a:p>
        </p:txBody>
      </p:sp>
      <p:graphicFrame>
        <p:nvGraphicFramePr>
          <p:cNvPr id="2" name="Object 1"/>
          <p:cNvGraphicFramePr>
            <a:graphicFrameLocks noChangeAspect="1"/>
          </p:cNvGraphicFramePr>
          <p:nvPr>
            <p:extLst>
              <p:ext uri="{D42A27DB-BD31-4B8C-83A1-F6EECF244321}">
                <p14:modId xmlns:p14="http://schemas.microsoft.com/office/powerpoint/2010/main" val="1837584579"/>
              </p:ext>
            </p:extLst>
          </p:nvPr>
        </p:nvGraphicFramePr>
        <p:xfrm>
          <a:off x="184160" y="1462181"/>
          <a:ext cx="8851879" cy="4767263"/>
        </p:xfrm>
        <a:graphic>
          <a:graphicData uri="http://schemas.openxmlformats.org/presentationml/2006/ole">
            <mc:AlternateContent xmlns:mc="http://schemas.openxmlformats.org/markup-compatibility/2006">
              <mc:Choice xmlns:v="urn:schemas-microsoft-com:vml" Requires="v">
                <p:oleObj spid="_x0000_s2102" name="Worksheet" r:id="rId5" imgW="11049108" imgH="5897880" progId="Excel.Sheet.12">
                  <p:embed/>
                </p:oleObj>
              </mc:Choice>
              <mc:Fallback>
                <p:oleObj name="Worksheet" r:id="rId5" imgW="11049108" imgH="5897880" progId="Excel.Sheet.12">
                  <p:embed/>
                  <p:pic>
                    <p:nvPicPr>
                      <p:cNvPr id="0" name=""/>
                      <p:cNvPicPr/>
                      <p:nvPr/>
                    </p:nvPicPr>
                    <p:blipFill>
                      <a:blip r:embed="rId6"/>
                      <a:stretch>
                        <a:fillRect/>
                      </a:stretch>
                    </p:blipFill>
                    <p:spPr>
                      <a:xfrm>
                        <a:off x="184160" y="1462181"/>
                        <a:ext cx="8851879" cy="4767263"/>
                      </a:xfrm>
                      <a:prstGeom prst="rect">
                        <a:avLst/>
                      </a:prstGeom>
                    </p:spPr>
                  </p:pic>
                </p:oleObj>
              </mc:Fallback>
            </mc:AlternateContent>
          </a:graphicData>
        </a:graphic>
      </p:graphicFrame>
    </p:spTree>
    <p:extLst>
      <p:ext uri="{BB962C8B-B14F-4D97-AF65-F5344CB8AC3E}">
        <p14:creationId xmlns:p14="http://schemas.microsoft.com/office/powerpoint/2010/main" val="12121793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836" y="762000"/>
            <a:ext cx="8229600" cy="1066800"/>
          </a:xfrm>
        </p:spPr>
        <p:txBody>
          <a:bodyPr>
            <a:normAutofit/>
          </a:bodyPr>
          <a:lstStyle/>
          <a:p>
            <a:r>
              <a:rPr lang="en-US" sz="3200" dirty="0" smtClean="0"/>
              <a:t>Designing and implementing a strategy: </a:t>
            </a:r>
            <a:r>
              <a:rPr lang="en-US" sz="3200" dirty="0"/>
              <a:t/>
            </a:r>
            <a:br>
              <a:rPr lang="en-US" sz="3200" dirty="0"/>
            </a:br>
            <a:endParaRPr lang="en-US" sz="3200" b="1" i="1" dirty="0"/>
          </a:p>
        </p:txBody>
      </p:sp>
      <p:sp>
        <p:nvSpPr>
          <p:cNvPr id="3" name="Content Placeholder 2"/>
          <p:cNvSpPr>
            <a:spLocks noGrp="1"/>
          </p:cNvSpPr>
          <p:nvPr>
            <p:ph idx="1"/>
          </p:nvPr>
        </p:nvSpPr>
        <p:spPr>
          <a:xfrm>
            <a:off x="484908" y="1842655"/>
            <a:ext cx="8430491" cy="4858512"/>
          </a:xfrm>
        </p:spPr>
        <p:txBody>
          <a:bodyPr>
            <a:normAutofit fontScale="70000" lnSpcReduction="20000"/>
          </a:bodyPr>
          <a:lstStyle/>
          <a:p>
            <a:pPr lvl="1">
              <a:buFont typeface="Arial" panose="020B0604020202020204" pitchFamily="34" charset="0"/>
              <a:buChar char="•"/>
            </a:pPr>
            <a:r>
              <a:rPr lang="en-US" altLang="en-US" dirty="0" smtClean="0">
                <a:solidFill>
                  <a:schemeClr val="tx2"/>
                </a:solidFill>
                <a:latin typeface="+mj-lt"/>
              </a:rPr>
              <a:t>Conduct opinion </a:t>
            </a:r>
            <a:r>
              <a:rPr lang="en-US" altLang="en-US" dirty="0">
                <a:solidFill>
                  <a:schemeClr val="tx2"/>
                </a:solidFill>
                <a:latin typeface="+mj-lt"/>
              </a:rPr>
              <a:t>research (</a:t>
            </a:r>
            <a:r>
              <a:rPr lang="en-US" altLang="en-US" dirty="0" smtClean="0">
                <a:solidFill>
                  <a:schemeClr val="tx2"/>
                </a:solidFill>
                <a:latin typeface="+mj-lt"/>
              </a:rPr>
              <a:t>What does our audience think/feel?)</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Determine objectives </a:t>
            </a:r>
            <a:r>
              <a:rPr lang="en-US" altLang="en-US" dirty="0">
                <a:solidFill>
                  <a:schemeClr val="tx2"/>
                </a:solidFill>
                <a:latin typeface="+mj-lt"/>
              </a:rPr>
              <a:t>(</a:t>
            </a:r>
            <a:r>
              <a:rPr lang="en-US" altLang="en-US" dirty="0" smtClean="0">
                <a:solidFill>
                  <a:schemeClr val="tx2"/>
                </a:solidFill>
                <a:latin typeface="+mj-lt"/>
              </a:rPr>
              <a:t>What do </a:t>
            </a:r>
            <a:r>
              <a:rPr lang="en-US" altLang="en-US" dirty="0">
                <a:solidFill>
                  <a:schemeClr val="tx2"/>
                </a:solidFill>
                <a:latin typeface="+mj-lt"/>
              </a:rPr>
              <a:t>we want </a:t>
            </a:r>
            <a:r>
              <a:rPr lang="en-US" altLang="en-US" dirty="0" smtClean="0">
                <a:solidFill>
                  <a:schemeClr val="tx2"/>
                </a:solidFill>
                <a:latin typeface="+mj-lt"/>
              </a:rPr>
              <a:t>our audience to think/do?)</a:t>
            </a:r>
          </a:p>
          <a:p>
            <a:pPr lvl="1">
              <a:buFont typeface="Arial" panose="020B0604020202020204" pitchFamily="34" charset="0"/>
              <a:buChar char="•"/>
            </a:pPr>
            <a:endParaRPr lang="en-US" altLang="en-US" b="1" dirty="0">
              <a:solidFill>
                <a:srgbClr val="92D050"/>
              </a:solidFill>
              <a:latin typeface="+mj-lt"/>
            </a:endParaRPr>
          </a:p>
          <a:p>
            <a:pPr lvl="1">
              <a:buFont typeface="Arial" panose="020B0604020202020204" pitchFamily="34" charset="0"/>
              <a:buChar char="•"/>
            </a:pPr>
            <a:r>
              <a:rPr lang="en-US" altLang="en-US" dirty="0" smtClean="0">
                <a:solidFill>
                  <a:schemeClr val="tx2"/>
                </a:solidFill>
                <a:latin typeface="+mj-lt"/>
              </a:rPr>
              <a:t>Design compelling messages (What do we want people to know/feel?)</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Identify optimal channels (Where do people get trusted information?)</a:t>
            </a:r>
          </a:p>
          <a:p>
            <a:pPr lvl="1">
              <a:buFont typeface="Arial" panose="020B0604020202020204" pitchFamily="34" charset="0"/>
              <a:buChar char="•"/>
            </a:pPr>
            <a:endParaRPr lang="en-US" altLang="en-US" dirty="0" smtClean="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Assign spokespeople </a:t>
            </a:r>
            <a:r>
              <a:rPr lang="en-US" altLang="en-US" dirty="0">
                <a:solidFill>
                  <a:schemeClr val="tx2"/>
                </a:solidFill>
                <a:latin typeface="+mj-lt"/>
              </a:rPr>
              <a:t>(Who </a:t>
            </a:r>
            <a:r>
              <a:rPr lang="en-US" altLang="en-US" dirty="0" smtClean="0">
                <a:solidFill>
                  <a:schemeClr val="tx2"/>
                </a:solidFill>
                <a:latin typeface="+mj-lt"/>
              </a:rPr>
              <a:t>is a credible deliverer of our messages?)</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Determine a timeline and budget</a:t>
            </a:r>
          </a:p>
          <a:p>
            <a:pPr lvl="1">
              <a:buFont typeface="Arial" panose="020B0604020202020204" pitchFamily="34" charset="0"/>
              <a:buChar char="•"/>
            </a:pPr>
            <a:endParaRPr lang="en-US" altLang="en-US" dirty="0" smtClean="0">
              <a:solidFill>
                <a:schemeClr val="tx2"/>
              </a:solidFill>
              <a:latin typeface="+mj-lt"/>
            </a:endParaRPr>
          </a:p>
          <a:p>
            <a:pPr lvl="1">
              <a:buFont typeface="Arial" panose="020B0604020202020204" pitchFamily="34" charset="0"/>
              <a:buChar char="•"/>
            </a:pPr>
            <a:r>
              <a:rPr lang="en-US" altLang="en-US" b="1" dirty="0" smtClean="0">
                <a:solidFill>
                  <a:srgbClr val="92D050"/>
                </a:solidFill>
                <a:latin typeface="+mj-lt"/>
              </a:rPr>
              <a:t>Design tactics (What do we need to do to encourage/inform dialogue?)</a:t>
            </a:r>
          </a:p>
          <a:p>
            <a:pPr marL="411480" lvl="1" indent="0">
              <a:buNone/>
            </a:pPr>
            <a:endParaRPr lang="en-US" altLang="en-US" b="1" dirty="0" smtClean="0">
              <a:solidFill>
                <a:srgbClr val="92D050"/>
              </a:solidFill>
              <a:latin typeface="+mj-lt"/>
            </a:endParaRPr>
          </a:p>
          <a:p>
            <a:pPr lvl="1">
              <a:buFont typeface="Arial" panose="020B0604020202020204" pitchFamily="34" charset="0"/>
              <a:buChar char="•"/>
            </a:pPr>
            <a:r>
              <a:rPr lang="en-US" altLang="en-US" dirty="0" smtClean="0">
                <a:solidFill>
                  <a:schemeClr val="tx2"/>
                </a:solidFill>
                <a:latin typeface="+mj-lt"/>
              </a:rPr>
              <a:t>Set measurable goals </a:t>
            </a:r>
            <a:r>
              <a:rPr lang="en-US" altLang="en-US" dirty="0">
                <a:solidFill>
                  <a:schemeClr val="tx2"/>
                </a:solidFill>
                <a:latin typeface="+mj-lt"/>
              </a:rPr>
              <a:t>(How will we know if we are succeeding?)</a:t>
            </a:r>
          </a:p>
          <a:p>
            <a:endParaRPr lang="en-US" dirty="0"/>
          </a:p>
        </p:txBody>
      </p:sp>
    </p:spTree>
    <p:extLst>
      <p:ext uri="{BB962C8B-B14F-4D97-AF65-F5344CB8AC3E}">
        <p14:creationId xmlns:p14="http://schemas.microsoft.com/office/powerpoint/2010/main" val="8821676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498764"/>
            <a:ext cx="8991600" cy="1066800"/>
          </a:xfrm>
        </p:spPr>
        <p:txBody>
          <a:bodyPr rtlCol="0">
            <a:normAutofit/>
          </a:bodyPr>
          <a:lstStyle/>
          <a:p>
            <a:pPr fontAlgn="auto">
              <a:spcAft>
                <a:spcPts val="0"/>
              </a:spcAft>
              <a:defRPr/>
            </a:pPr>
            <a:r>
              <a:rPr lang="en-US" altLang="en-US" sz="3200" dirty="0" smtClean="0"/>
              <a:t>Designing </a:t>
            </a:r>
            <a:r>
              <a:rPr lang="en-US" altLang="en-US" sz="3200" u="sng" dirty="0" smtClean="0"/>
              <a:t>and implementing </a:t>
            </a:r>
            <a:r>
              <a:rPr lang="en-US" altLang="en-US" sz="3200" dirty="0" smtClean="0"/>
              <a:t>tactical activities</a:t>
            </a:r>
          </a:p>
        </p:txBody>
      </p:sp>
      <p:sp>
        <p:nvSpPr>
          <p:cNvPr id="9219" name="Content Placeholder 2"/>
          <p:cNvSpPr>
            <a:spLocks noGrp="1"/>
          </p:cNvSpPr>
          <p:nvPr>
            <p:ph idx="1"/>
          </p:nvPr>
        </p:nvSpPr>
        <p:spPr>
          <a:xfrm>
            <a:off x="381000" y="1828800"/>
            <a:ext cx="8382000" cy="4267200"/>
          </a:xfrm>
        </p:spPr>
        <p:txBody>
          <a:bodyPr rtlCol="0">
            <a:normAutofit fontScale="85000" lnSpcReduction="20000"/>
          </a:bodyPr>
          <a:lstStyle/>
          <a:p>
            <a:pPr>
              <a:buFont typeface="Arial" panose="020B0604020202020204" pitchFamily="34" charset="0"/>
              <a:buChar char="•"/>
              <a:defRPr/>
            </a:pPr>
            <a:r>
              <a:rPr lang="en-US" altLang="en-US" sz="2400" dirty="0" smtClean="0">
                <a:solidFill>
                  <a:schemeClr val="tx2"/>
                </a:solidFill>
                <a:latin typeface="+mj-lt"/>
              </a:rPr>
              <a:t>Be </a:t>
            </a:r>
            <a:r>
              <a:rPr lang="en-US" altLang="en-US" sz="2400" dirty="0">
                <a:solidFill>
                  <a:schemeClr val="tx2"/>
                </a:solidFill>
                <a:latin typeface="+mj-lt"/>
              </a:rPr>
              <a:t>opportunistic </a:t>
            </a:r>
            <a:r>
              <a:rPr lang="en-US" altLang="en-US" sz="2400" dirty="0" smtClean="0">
                <a:solidFill>
                  <a:schemeClr val="tx2"/>
                </a:solidFill>
                <a:latin typeface="+mj-lt"/>
              </a:rPr>
              <a:t>and creative</a:t>
            </a:r>
          </a:p>
          <a:p>
            <a:pPr>
              <a:buFont typeface="Arial" panose="020B0604020202020204" pitchFamily="34" charset="0"/>
              <a:buChar char="•"/>
              <a:defRPr/>
            </a:pPr>
            <a:endParaRPr lang="en-US" altLang="en-US" sz="2400" dirty="0" smtClean="0">
              <a:solidFill>
                <a:schemeClr val="tx2"/>
              </a:solidFill>
              <a:latin typeface="+mj-lt"/>
            </a:endParaRPr>
          </a:p>
          <a:p>
            <a:pPr>
              <a:buFont typeface="Arial" panose="020B0604020202020204" pitchFamily="34" charset="0"/>
              <a:buChar char="•"/>
              <a:defRPr/>
            </a:pPr>
            <a:r>
              <a:rPr lang="en-US" altLang="en-US" sz="2400" dirty="0" smtClean="0">
                <a:solidFill>
                  <a:schemeClr val="tx2"/>
                </a:solidFill>
                <a:latin typeface="+mj-lt"/>
              </a:rPr>
              <a:t>Look at your calendar and plan high-impact communications activities, including a Central Campaign Action</a:t>
            </a:r>
          </a:p>
          <a:p>
            <a:pPr>
              <a:buFont typeface="Arial" panose="020B0604020202020204" pitchFamily="34" charset="0"/>
              <a:buChar char="•"/>
              <a:defRPr/>
            </a:pPr>
            <a:endParaRPr lang="en-US" altLang="en-US" sz="2400" dirty="0" smtClean="0">
              <a:solidFill>
                <a:schemeClr val="tx2"/>
              </a:solidFill>
              <a:latin typeface="+mj-lt"/>
            </a:endParaRPr>
          </a:p>
          <a:p>
            <a:r>
              <a:rPr lang="en-US" altLang="en-US" sz="2400" dirty="0">
                <a:solidFill>
                  <a:schemeClr val="tx2"/>
                </a:solidFill>
                <a:latin typeface="+mj-lt"/>
              </a:rPr>
              <a:t>Disciplined implementation is </a:t>
            </a:r>
            <a:r>
              <a:rPr lang="en-US" altLang="en-US" sz="2400" dirty="0" smtClean="0">
                <a:solidFill>
                  <a:schemeClr val="tx2"/>
                </a:solidFill>
                <a:latin typeface="+mj-lt"/>
              </a:rPr>
              <a:t>critical</a:t>
            </a:r>
          </a:p>
          <a:p>
            <a:endParaRPr lang="en-US" altLang="en-US" sz="2400" dirty="0">
              <a:solidFill>
                <a:schemeClr val="tx2"/>
              </a:solidFill>
              <a:latin typeface="+mj-lt"/>
            </a:endParaRPr>
          </a:p>
          <a:p>
            <a:r>
              <a:rPr lang="en-US" altLang="en-US" sz="2400" dirty="0">
                <a:solidFill>
                  <a:schemeClr val="tx2"/>
                </a:solidFill>
                <a:latin typeface="+mj-lt"/>
              </a:rPr>
              <a:t>It’s easy to write a communications strategy that looks persuasive on paper but implementing the strategy is a very different </a:t>
            </a:r>
            <a:r>
              <a:rPr lang="en-US" altLang="en-US" sz="2400" dirty="0" smtClean="0">
                <a:solidFill>
                  <a:schemeClr val="tx2"/>
                </a:solidFill>
                <a:latin typeface="+mj-lt"/>
              </a:rPr>
              <a:t>task and requires consistent attention</a:t>
            </a:r>
          </a:p>
          <a:p>
            <a:endParaRPr lang="en-US" altLang="en-US" sz="2400" dirty="0">
              <a:solidFill>
                <a:schemeClr val="tx2"/>
              </a:solidFill>
              <a:latin typeface="+mj-lt"/>
            </a:endParaRPr>
          </a:p>
          <a:p>
            <a:r>
              <a:rPr lang="en-US" altLang="en-US" sz="2400" dirty="0" smtClean="0">
                <a:solidFill>
                  <a:schemeClr val="tx2"/>
                </a:solidFill>
                <a:latin typeface="+mj-lt"/>
              </a:rPr>
              <a:t>Assess progress </a:t>
            </a:r>
            <a:r>
              <a:rPr lang="en-US" altLang="en-US" sz="2400" dirty="0">
                <a:solidFill>
                  <a:schemeClr val="tx2"/>
                </a:solidFill>
                <a:latin typeface="+mj-lt"/>
              </a:rPr>
              <a:t>and </a:t>
            </a:r>
            <a:r>
              <a:rPr lang="en-US" altLang="en-US" sz="2400" dirty="0" smtClean="0">
                <a:solidFill>
                  <a:schemeClr val="tx2"/>
                </a:solidFill>
                <a:latin typeface="+mj-lt"/>
              </a:rPr>
              <a:t>changing circumstances regularly, don’t </a:t>
            </a:r>
            <a:r>
              <a:rPr lang="en-US" altLang="en-US" sz="2400" dirty="0">
                <a:solidFill>
                  <a:schemeClr val="tx2"/>
                </a:solidFill>
                <a:latin typeface="+mj-lt"/>
              </a:rPr>
              <a:t>be afraid to </a:t>
            </a:r>
            <a:r>
              <a:rPr lang="en-US" altLang="en-US" sz="2400" dirty="0" smtClean="0">
                <a:solidFill>
                  <a:schemeClr val="tx2"/>
                </a:solidFill>
                <a:latin typeface="+mj-lt"/>
              </a:rPr>
              <a:t>tweak as necessary</a:t>
            </a:r>
          </a:p>
          <a:p>
            <a:endParaRPr lang="en-US" altLang="en-US" sz="2400" dirty="0">
              <a:solidFill>
                <a:schemeClr val="tx2"/>
              </a:solidFill>
              <a:latin typeface="+mj-lt"/>
            </a:endParaRPr>
          </a:p>
          <a:p>
            <a:r>
              <a:rPr lang="en-US" altLang="en-US" sz="2400" dirty="0" smtClean="0">
                <a:solidFill>
                  <a:schemeClr val="tx2"/>
                </a:solidFill>
                <a:latin typeface="+mj-lt"/>
              </a:rPr>
              <a:t>Messages often drive tactical ideas</a:t>
            </a:r>
            <a:endParaRPr lang="en-US" altLang="en-US" sz="2400" dirty="0">
              <a:solidFill>
                <a:schemeClr val="tx2"/>
              </a:solidFill>
              <a:latin typeface="+mj-lt"/>
            </a:endParaRPr>
          </a:p>
          <a:p>
            <a:pPr>
              <a:buFont typeface="Arial" panose="020B0604020202020204" pitchFamily="34" charset="0"/>
              <a:buChar char="•"/>
              <a:defRPr/>
            </a:pPr>
            <a:endParaRPr lang="en-US" altLang="en-US" sz="2400" dirty="0" smtClean="0">
              <a:solidFill>
                <a:schemeClr val="accent1"/>
              </a:solidFill>
              <a:latin typeface="+mj-lt"/>
            </a:endParaRPr>
          </a:p>
        </p:txBody>
      </p:sp>
    </p:spTree>
    <p:extLst>
      <p:ext uri="{BB962C8B-B14F-4D97-AF65-F5344CB8AC3E}">
        <p14:creationId xmlns:p14="http://schemas.microsoft.com/office/powerpoint/2010/main" val="24316655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836" y="762000"/>
            <a:ext cx="8229600" cy="1066800"/>
          </a:xfrm>
        </p:spPr>
        <p:txBody>
          <a:bodyPr>
            <a:normAutofit/>
          </a:bodyPr>
          <a:lstStyle/>
          <a:p>
            <a:r>
              <a:rPr lang="en-US" sz="3200" dirty="0" smtClean="0"/>
              <a:t>Designing and implementing a strategy: </a:t>
            </a:r>
            <a:r>
              <a:rPr lang="en-US" sz="3200" dirty="0"/>
              <a:t/>
            </a:r>
            <a:br>
              <a:rPr lang="en-US" sz="3200" dirty="0"/>
            </a:br>
            <a:endParaRPr lang="en-US" sz="3200" b="1" i="1" dirty="0"/>
          </a:p>
        </p:txBody>
      </p:sp>
      <p:sp>
        <p:nvSpPr>
          <p:cNvPr id="3" name="Content Placeholder 2"/>
          <p:cNvSpPr>
            <a:spLocks noGrp="1"/>
          </p:cNvSpPr>
          <p:nvPr>
            <p:ph idx="1"/>
          </p:nvPr>
        </p:nvSpPr>
        <p:spPr>
          <a:xfrm>
            <a:off x="484908" y="1842655"/>
            <a:ext cx="8430491" cy="4858512"/>
          </a:xfrm>
        </p:spPr>
        <p:txBody>
          <a:bodyPr>
            <a:normAutofit fontScale="70000" lnSpcReduction="20000"/>
          </a:bodyPr>
          <a:lstStyle/>
          <a:p>
            <a:pPr lvl="1">
              <a:buFont typeface="Arial" panose="020B0604020202020204" pitchFamily="34" charset="0"/>
              <a:buChar char="•"/>
            </a:pPr>
            <a:r>
              <a:rPr lang="en-US" altLang="en-US" dirty="0" smtClean="0">
                <a:solidFill>
                  <a:schemeClr val="tx2"/>
                </a:solidFill>
                <a:latin typeface="+mj-lt"/>
              </a:rPr>
              <a:t>Conduct opinion </a:t>
            </a:r>
            <a:r>
              <a:rPr lang="en-US" altLang="en-US" dirty="0">
                <a:solidFill>
                  <a:schemeClr val="tx2"/>
                </a:solidFill>
                <a:latin typeface="+mj-lt"/>
              </a:rPr>
              <a:t>research (</a:t>
            </a:r>
            <a:r>
              <a:rPr lang="en-US" altLang="en-US" dirty="0" smtClean="0">
                <a:solidFill>
                  <a:schemeClr val="tx2"/>
                </a:solidFill>
                <a:latin typeface="+mj-lt"/>
              </a:rPr>
              <a:t>What does our audience think/feel?)</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Determine objectives </a:t>
            </a:r>
            <a:r>
              <a:rPr lang="en-US" altLang="en-US" dirty="0">
                <a:solidFill>
                  <a:schemeClr val="tx2"/>
                </a:solidFill>
                <a:latin typeface="+mj-lt"/>
              </a:rPr>
              <a:t>(</a:t>
            </a:r>
            <a:r>
              <a:rPr lang="en-US" altLang="en-US" dirty="0" smtClean="0">
                <a:solidFill>
                  <a:schemeClr val="tx2"/>
                </a:solidFill>
                <a:latin typeface="+mj-lt"/>
              </a:rPr>
              <a:t>What do </a:t>
            </a:r>
            <a:r>
              <a:rPr lang="en-US" altLang="en-US" dirty="0">
                <a:solidFill>
                  <a:schemeClr val="tx2"/>
                </a:solidFill>
                <a:latin typeface="+mj-lt"/>
              </a:rPr>
              <a:t>we want </a:t>
            </a:r>
            <a:r>
              <a:rPr lang="en-US" altLang="en-US" dirty="0" smtClean="0">
                <a:solidFill>
                  <a:schemeClr val="tx2"/>
                </a:solidFill>
                <a:latin typeface="+mj-lt"/>
              </a:rPr>
              <a:t>our audience to think/do?)</a:t>
            </a:r>
          </a:p>
          <a:p>
            <a:pPr lvl="1">
              <a:buFont typeface="Arial" panose="020B0604020202020204" pitchFamily="34" charset="0"/>
              <a:buChar char="•"/>
            </a:pPr>
            <a:endParaRPr lang="en-US" altLang="en-US" b="1" dirty="0">
              <a:solidFill>
                <a:srgbClr val="92D050"/>
              </a:solidFill>
              <a:latin typeface="+mj-lt"/>
            </a:endParaRPr>
          </a:p>
          <a:p>
            <a:pPr lvl="1">
              <a:buFont typeface="Arial" panose="020B0604020202020204" pitchFamily="34" charset="0"/>
              <a:buChar char="•"/>
            </a:pPr>
            <a:r>
              <a:rPr lang="en-US" altLang="en-US" dirty="0" smtClean="0">
                <a:solidFill>
                  <a:schemeClr val="tx2"/>
                </a:solidFill>
                <a:latin typeface="+mj-lt"/>
              </a:rPr>
              <a:t>Design compelling messages (What do we want people to know/feel?)</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Identify optimal channels (Where do people get trusted information?)</a:t>
            </a:r>
          </a:p>
          <a:p>
            <a:pPr lvl="1">
              <a:buFont typeface="Arial" panose="020B0604020202020204" pitchFamily="34" charset="0"/>
              <a:buChar char="•"/>
            </a:pPr>
            <a:endParaRPr lang="en-US" altLang="en-US" dirty="0" smtClean="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Assign spokespeople </a:t>
            </a:r>
            <a:r>
              <a:rPr lang="en-US" altLang="en-US" dirty="0">
                <a:solidFill>
                  <a:schemeClr val="tx2"/>
                </a:solidFill>
                <a:latin typeface="+mj-lt"/>
              </a:rPr>
              <a:t>(Who </a:t>
            </a:r>
            <a:r>
              <a:rPr lang="en-US" altLang="en-US" dirty="0" smtClean="0">
                <a:solidFill>
                  <a:schemeClr val="tx2"/>
                </a:solidFill>
                <a:latin typeface="+mj-lt"/>
              </a:rPr>
              <a:t>is a credible deliverer of our messages?)</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Determine a timeline and budget</a:t>
            </a:r>
          </a:p>
          <a:p>
            <a:pPr lvl="1">
              <a:buFont typeface="Arial" panose="020B0604020202020204" pitchFamily="34" charset="0"/>
              <a:buChar char="•"/>
            </a:pPr>
            <a:endParaRPr lang="en-US" altLang="en-US" dirty="0" smtClean="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Design tactics (What do we need to do to encourage/inform dialogue?)</a:t>
            </a:r>
          </a:p>
          <a:p>
            <a:pPr marL="411480" lvl="1" indent="0">
              <a:buNone/>
            </a:pPr>
            <a:endParaRPr lang="en-US" altLang="en-US" b="1" dirty="0" smtClean="0">
              <a:solidFill>
                <a:srgbClr val="92D050"/>
              </a:solidFill>
              <a:latin typeface="+mj-lt"/>
            </a:endParaRPr>
          </a:p>
          <a:p>
            <a:pPr lvl="1">
              <a:buFont typeface="Arial" panose="020B0604020202020204" pitchFamily="34" charset="0"/>
              <a:buChar char="•"/>
            </a:pPr>
            <a:r>
              <a:rPr lang="en-US" altLang="en-US" b="1" dirty="0" smtClean="0">
                <a:solidFill>
                  <a:srgbClr val="92D050"/>
                </a:solidFill>
                <a:latin typeface="+mj-lt"/>
              </a:rPr>
              <a:t>Set measurable goals </a:t>
            </a:r>
            <a:r>
              <a:rPr lang="en-US" altLang="en-US" b="1" dirty="0">
                <a:solidFill>
                  <a:srgbClr val="92D050"/>
                </a:solidFill>
                <a:latin typeface="+mj-lt"/>
              </a:rPr>
              <a:t>(How will we know if we are succeeding?)</a:t>
            </a:r>
          </a:p>
          <a:p>
            <a:endParaRPr lang="en-US" dirty="0"/>
          </a:p>
        </p:txBody>
      </p:sp>
    </p:spTree>
    <p:extLst>
      <p:ext uri="{BB962C8B-B14F-4D97-AF65-F5344CB8AC3E}">
        <p14:creationId xmlns:p14="http://schemas.microsoft.com/office/powerpoint/2010/main" val="25804572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28600" y="228600"/>
            <a:ext cx="8229600" cy="1066800"/>
          </a:xfrm>
        </p:spPr>
        <p:txBody>
          <a:bodyPr rtlCol="0">
            <a:normAutofit/>
          </a:bodyPr>
          <a:lstStyle/>
          <a:p>
            <a:pPr fontAlgn="auto">
              <a:spcAft>
                <a:spcPts val="0"/>
              </a:spcAft>
              <a:defRPr/>
            </a:pPr>
            <a:r>
              <a:rPr lang="en-US" altLang="en-US" sz="3200" dirty="0" smtClean="0"/>
              <a:t>Setting measurable goals</a:t>
            </a:r>
          </a:p>
        </p:txBody>
      </p:sp>
      <p:sp>
        <p:nvSpPr>
          <p:cNvPr id="38915" name="Content Placeholder 2"/>
          <p:cNvSpPr>
            <a:spLocks noGrp="1"/>
          </p:cNvSpPr>
          <p:nvPr>
            <p:ph idx="1"/>
          </p:nvPr>
        </p:nvSpPr>
        <p:spPr>
          <a:xfrm>
            <a:off x="457200" y="1302327"/>
            <a:ext cx="8229600" cy="5029200"/>
          </a:xfrm>
        </p:spPr>
        <p:txBody>
          <a:bodyPr>
            <a:normAutofit fontScale="85000" lnSpcReduction="10000"/>
          </a:bodyPr>
          <a:lstStyle/>
          <a:p>
            <a:r>
              <a:rPr lang="en-US" altLang="en-US" dirty="0" smtClean="0">
                <a:solidFill>
                  <a:schemeClr val="tx2"/>
                </a:solidFill>
                <a:latin typeface="+mj-lt"/>
              </a:rPr>
              <a:t>Test awareness levels during survey or focus groups</a:t>
            </a:r>
          </a:p>
          <a:p>
            <a:r>
              <a:rPr lang="en-US" altLang="en-US" dirty="0" smtClean="0">
                <a:solidFill>
                  <a:schemeClr val="tx2"/>
                </a:solidFill>
                <a:latin typeface="+mj-lt"/>
              </a:rPr>
              <a:t>Identify indicators before you begin implementing the strategy (appliances sold, insulated homes, visits to energy efficiency website, amount of energy used)</a:t>
            </a:r>
          </a:p>
          <a:p>
            <a:endParaRPr lang="en-US" altLang="en-US" dirty="0" smtClean="0">
              <a:solidFill>
                <a:schemeClr val="tx2"/>
              </a:solidFill>
              <a:latin typeface="+mj-lt"/>
            </a:endParaRPr>
          </a:p>
          <a:p>
            <a:pPr lvl="1"/>
            <a:r>
              <a:rPr lang="en-US" altLang="en-US" b="1" dirty="0" smtClean="0">
                <a:solidFill>
                  <a:schemeClr val="tx2"/>
                </a:solidFill>
                <a:latin typeface="+mj-lt"/>
              </a:rPr>
              <a:t>Outcomes: </a:t>
            </a:r>
            <a:r>
              <a:rPr lang="en-US" altLang="en-US" dirty="0" smtClean="0">
                <a:solidFill>
                  <a:schemeClr val="tx2"/>
                </a:solidFill>
                <a:latin typeface="+mj-lt"/>
              </a:rPr>
              <a:t>what happened as a result of what you did? Are people changing their </a:t>
            </a:r>
            <a:r>
              <a:rPr lang="en-US" altLang="en-US" dirty="0" err="1" smtClean="0">
                <a:solidFill>
                  <a:schemeClr val="tx2"/>
                </a:solidFill>
                <a:latin typeface="+mj-lt"/>
              </a:rPr>
              <a:t>behaviours</a:t>
            </a:r>
            <a:r>
              <a:rPr lang="en-US" altLang="en-US" dirty="0" smtClean="0">
                <a:solidFill>
                  <a:schemeClr val="tx2"/>
                </a:solidFill>
                <a:latin typeface="+mj-lt"/>
              </a:rPr>
              <a:t>? </a:t>
            </a:r>
          </a:p>
          <a:p>
            <a:pPr lvl="1"/>
            <a:r>
              <a:rPr lang="en-US" altLang="en-US" b="1" dirty="0" smtClean="0">
                <a:solidFill>
                  <a:schemeClr val="tx2"/>
                </a:solidFill>
                <a:latin typeface="+mj-lt"/>
              </a:rPr>
              <a:t>Outputs: </a:t>
            </a:r>
            <a:r>
              <a:rPr lang="en-US" altLang="en-US" dirty="0" smtClean="0">
                <a:solidFill>
                  <a:schemeClr val="tx2"/>
                </a:solidFill>
                <a:latin typeface="+mj-lt"/>
              </a:rPr>
              <a:t>actions that have been taken by your communications team, events held, tactical activities.</a:t>
            </a:r>
          </a:p>
          <a:p>
            <a:pPr lvl="1"/>
            <a:r>
              <a:rPr lang="en-US" altLang="en-US" b="1" dirty="0" smtClean="0">
                <a:solidFill>
                  <a:schemeClr val="tx2"/>
                </a:solidFill>
                <a:latin typeface="+mj-lt"/>
              </a:rPr>
              <a:t>Revisit your research:</a:t>
            </a:r>
            <a:r>
              <a:rPr lang="en-US" altLang="en-US" dirty="0" smtClean="0">
                <a:solidFill>
                  <a:schemeClr val="tx2"/>
                </a:solidFill>
                <a:latin typeface="+mj-lt"/>
              </a:rPr>
              <a:t> have opinions changed? Conduct a second survey after the campaign to (1) re-measure awareness levels; (2) track exposure to messages; (3) determine the reach and influence of your communication strategy</a:t>
            </a:r>
          </a:p>
        </p:txBody>
      </p:sp>
    </p:spTree>
    <p:extLst>
      <p:ext uri="{BB962C8B-B14F-4D97-AF65-F5344CB8AC3E}">
        <p14:creationId xmlns:p14="http://schemas.microsoft.com/office/powerpoint/2010/main" val="351705373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602427" y="605118"/>
            <a:ext cx="7939144" cy="5922085"/>
            <a:chOff x="530352" y="685800"/>
            <a:chExt cx="8997696" cy="6711696"/>
          </a:xfrm>
        </p:grpSpPr>
        <p:sp>
          <p:nvSpPr>
            <p:cNvPr id="5" name="Footer block" hidden="1"/>
            <p:cNvSpPr>
              <a:spLocks noChangeArrowheads="1"/>
            </p:cNvSpPr>
            <p:nvPr/>
          </p:nvSpPr>
          <p:spPr bwMode="gray">
            <a:xfrm>
              <a:off x="530352" y="6784848"/>
              <a:ext cx="8997696" cy="612648"/>
            </a:xfrm>
            <a:prstGeom prst="rect">
              <a:avLst/>
            </a:prstGeom>
            <a:solidFill>
              <a:srgbClr val="CCFFFF">
                <a:alpha val="25000"/>
              </a:srgbClr>
            </a:solidFill>
            <a:ln w="6350" cap="rnd">
              <a:solidFill>
                <a:srgbClr val="CCFFFF"/>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6" name="Title block" hidden="1"/>
            <p:cNvSpPr>
              <a:spLocks noChangeArrowheads="1"/>
            </p:cNvSpPr>
            <p:nvPr/>
          </p:nvSpPr>
          <p:spPr bwMode="gray">
            <a:xfrm>
              <a:off x="530352" y="1143000"/>
              <a:ext cx="8997696" cy="914400"/>
            </a:xfrm>
            <a:prstGeom prst="rect">
              <a:avLst/>
            </a:prstGeom>
            <a:solidFill>
              <a:srgbClr val="FCC3D7">
                <a:alpha val="25000"/>
              </a:srgbClr>
            </a:solidFill>
            <a:ln w="6350" cap="rnd">
              <a:solidFill>
                <a:srgbClr val="FCC3D7"/>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7" name="Header block" hidden="1"/>
            <p:cNvSpPr>
              <a:spLocks noChangeArrowheads="1"/>
            </p:cNvSpPr>
            <p:nvPr/>
          </p:nvSpPr>
          <p:spPr bwMode="gray">
            <a:xfrm>
              <a:off x="530352" y="685800"/>
              <a:ext cx="8997696"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55858" tIns="0" rIns="57000" bIns="0" anchor="ctr"/>
            <a:lstStyle/>
            <a:p>
              <a:pPr algn="ctr" defTabSz="707409">
                <a:buSzPct val="90000"/>
                <a:defRPr/>
              </a:pPr>
              <a:endParaRPr lang="en-GB" sz="1235" dirty="0">
                <a:solidFill>
                  <a:schemeClr val="folHlink"/>
                </a:solidFill>
                <a:cs typeface="Arial" charset="0"/>
              </a:endParaRPr>
            </a:p>
          </p:txBody>
        </p:sp>
        <p:grpSp>
          <p:nvGrpSpPr>
            <p:cNvPr id="8" name="Group 600" hidden="1"/>
            <p:cNvGrpSpPr/>
            <p:nvPr/>
          </p:nvGrpSpPr>
          <p:grpSpPr>
            <a:xfrm>
              <a:off x="530352" y="6016752"/>
              <a:ext cx="8997696" cy="612648"/>
              <a:chOff x="530352" y="6016752"/>
              <a:chExt cx="8997696" cy="612648"/>
            </a:xfrm>
          </p:grpSpPr>
          <p:sp>
            <p:nvSpPr>
              <p:cNvPr id="44" name="Content block 606" hidden="1"/>
              <p:cNvSpPr>
                <a:spLocks noChangeArrowheads="1"/>
              </p:cNvSpPr>
              <p:nvPr/>
            </p:nvSpPr>
            <p:spPr bwMode="gray">
              <a:xfrm>
                <a:off x="8156448" y="6016752"/>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45" name="Content block 605" hidden="1"/>
              <p:cNvSpPr>
                <a:spLocks noChangeArrowheads="1"/>
              </p:cNvSpPr>
              <p:nvPr/>
            </p:nvSpPr>
            <p:spPr bwMode="gray">
              <a:xfrm>
                <a:off x="6629400" y="6016752"/>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46" name="Content block 604" hidden="1"/>
              <p:cNvSpPr>
                <a:spLocks noChangeArrowheads="1"/>
              </p:cNvSpPr>
              <p:nvPr/>
            </p:nvSpPr>
            <p:spPr bwMode="gray">
              <a:xfrm>
                <a:off x="5102352" y="6016752"/>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47" name="Content block 603" hidden="1"/>
              <p:cNvSpPr>
                <a:spLocks noChangeArrowheads="1"/>
              </p:cNvSpPr>
              <p:nvPr/>
            </p:nvSpPr>
            <p:spPr bwMode="gray">
              <a:xfrm>
                <a:off x="3584448" y="6016752"/>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48" name="Content block 602" hidden="1"/>
              <p:cNvSpPr>
                <a:spLocks noChangeArrowheads="1"/>
              </p:cNvSpPr>
              <p:nvPr/>
            </p:nvSpPr>
            <p:spPr bwMode="gray">
              <a:xfrm>
                <a:off x="2057400" y="6016752"/>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49" name="Content block 601" hidden="1"/>
              <p:cNvSpPr>
                <a:spLocks noChangeArrowheads="1"/>
              </p:cNvSpPr>
              <p:nvPr/>
            </p:nvSpPr>
            <p:spPr bwMode="gray">
              <a:xfrm>
                <a:off x="530352" y="6016752"/>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grpSp>
        <p:grpSp>
          <p:nvGrpSpPr>
            <p:cNvPr id="9" name="Group 500" hidden="1"/>
            <p:cNvGrpSpPr/>
            <p:nvPr/>
          </p:nvGrpSpPr>
          <p:grpSpPr>
            <a:xfrm>
              <a:off x="530352" y="5257800"/>
              <a:ext cx="8997696" cy="612648"/>
              <a:chOff x="530352" y="5257800"/>
              <a:chExt cx="8997696" cy="612648"/>
            </a:xfrm>
          </p:grpSpPr>
          <p:sp>
            <p:nvSpPr>
              <p:cNvPr id="38" name="Content block 506" hidden="1"/>
              <p:cNvSpPr>
                <a:spLocks noChangeArrowheads="1"/>
              </p:cNvSpPr>
              <p:nvPr/>
            </p:nvSpPr>
            <p:spPr bwMode="gray">
              <a:xfrm>
                <a:off x="8156448" y="5257800"/>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39" name="Content block 505" hidden="1"/>
              <p:cNvSpPr>
                <a:spLocks noChangeArrowheads="1"/>
              </p:cNvSpPr>
              <p:nvPr/>
            </p:nvSpPr>
            <p:spPr bwMode="gray">
              <a:xfrm>
                <a:off x="6629400" y="5257800"/>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40" name="Content block 504" hidden="1"/>
              <p:cNvSpPr>
                <a:spLocks noChangeArrowheads="1"/>
              </p:cNvSpPr>
              <p:nvPr/>
            </p:nvSpPr>
            <p:spPr bwMode="gray">
              <a:xfrm>
                <a:off x="5102352" y="5257800"/>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41" name="Content block 503" hidden="1"/>
              <p:cNvSpPr>
                <a:spLocks noChangeArrowheads="1"/>
              </p:cNvSpPr>
              <p:nvPr/>
            </p:nvSpPr>
            <p:spPr bwMode="gray">
              <a:xfrm>
                <a:off x="3584448" y="5257800"/>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42" name="Content block 502" hidden="1"/>
              <p:cNvSpPr>
                <a:spLocks noChangeArrowheads="1"/>
              </p:cNvSpPr>
              <p:nvPr/>
            </p:nvSpPr>
            <p:spPr bwMode="gray">
              <a:xfrm>
                <a:off x="2057400" y="5257800"/>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43" name="Content block 501" hidden="1"/>
              <p:cNvSpPr>
                <a:spLocks noChangeArrowheads="1"/>
              </p:cNvSpPr>
              <p:nvPr/>
            </p:nvSpPr>
            <p:spPr bwMode="gray">
              <a:xfrm>
                <a:off x="530352" y="5257800"/>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grpSp>
        <p:grpSp>
          <p:nvGrpSpPr>
            <p:cNvPr id="10" name="Group 400" hidden="1"/>
            <p:cNvGrpSpPr/>
            <p:nvPr/>
          </p:nvGrpSpPr>
          <p:grpSpPr>
            <a:xfrm>
              <a:off x="530352" y="4498848"/>
              <a:ext cx="8997696" cy="612648"/>
              <a:chOff x="530352" y="4498848"/>
              <a:chExt cx="8997696" cy="612648"/>
            </a:xfrm>
          </p:grpSpPr>
          <p:sp>
            <p:nvSpPr>
              <p:cNvPr id="32" name="Content block 406" hidden="1"/>
              <p:cNvSpPr>
                <a:spLocks noChangeArrowheads="1"/>
              </p:cNvSpPr>
              <p:nvPr/>
            </p:nvSpPr>
            <p:spPr bwMode="gray">
              <a:xfrm>
                <a:off x="8156448" y="4498848"/>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33" name="Content block 405" hidden="1"/>
              <p:cNvSpPr>
                <a:spLocks noChangeArrowheads="1"/>
              </p:cNvSpPr>
              <p:nvPr/>
            </p:nvSpPr>
            <p:spPr bwMode="gray">
              <a:xfrm>
                <a:off x="6629400" y="4498848"/>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34" name="Content block 404" hidden="1"/>
              <p:cNvSpPr>
                <a:spLocks noChangeArrowheads="1"/>
              </p:cNvSpPr>
              <p:nvPr/>
            </p:nvSpPr>
            <p:spPr bwMode="gray">
              <a:xfrm>
                <a:off x="5102352" y="4498848"/>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35" name="Content block 403" hidden="1"/>
              <p:cNvSpPr>
                <a:spLocks noChangeArrowheads="1"/>
              </p:cNvSpPr>
              <p:nvPr/>
            </p:nvSpPr>
            <p:spPr bwMode="gray">
              <a:xfrm>
                <a:off x="3584448" y="4498848"/>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36" name="Content block 402" hidden="1"/>
              <p:cNvSpPr>
                <a:spLocks noChangeArrowheads="1"/>
              </p:cNvSpPr>
              <p:nvPr/>
            </p:nvSpPr>
            <p:spPr bwMode="gray">
              <a:xfrm>
                <a:off x="2057400" y="4498848"/>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37" name="Content block 401" hidden="1"/>
              <p:cNvSpPr>
                <a:spLocks noChangeArrowheads="1"/>
              </p:cNvSpPr>
              <p:nvPr/>
            </p:nvSpPr>
            <p:spPr bwMode="gray">
              <a:xfrm>
                <a:off x="530352" y="4498848"/>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grpSp>
        <p:grpSp>
          <p:nvGrpSpPr>
            <p:cNvPr id="11" name="Group 300" hidden="1"/>
            <p:cNvGrpSpPr/>
            <p:nvPr/>
          </p:nvGrpSpPr>
          <p:grpSpPr>
            <a:xfrm>
              <a:off x="530352" y="3730752"/>
              <a:ext cx="8997696" cy="612648"/>
              <a:chOff x="530352" y="3730752"/>
              <a:chExt cx="8997696" cy="612648"/>
            </a:xfrm>
          </p:grpSpPr>
          <p:sp>
            <p:nvSpPr>
              <p:cNvPr id="26" name="Content block 306" hidden="1"/>
              <p:cNvSpPr>
                <a:spLocks noChangeArrowheads="1"/>
              </p:cNvSpPr>
              <p:nvPr/>
            </p:nvSpPr>
            <p:spPr bwMode="gray">
              <a:xfrm>
                <a:off x="8156448" y="3730752"/>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27" name="Content block 305" hidden="1"/>
              <p:cNvSpPr>
                <a:spLocks noChangeArrowheads="1"/>
              </p:cNvSpPr>
              <p:nvPr/>
            </p:nvSpPr>
            <p:spPr bwMode="gray">
              <a:xfrm>
                <a:off x="6629400" y="3730752"/>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28" name="Content block 304" hidden="1"/>
              <p:cNvSpPr>
                <a:spLocks noChangeArrowheads="1"/>
              </p:cNvSpPr>
              <p:nvPr/>
            </p:nvSpPr>
            <p:spPr bwMode="gray">
              <a:xfrm>
                <a:off x="5102352" y="3730752"/>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29" name="Content block 303" hidden="1"/>
              <p:cNvSpPr>
                <a:spLocks noChangeArrowheads="1"/>
              </p:cNvSpPr>
              <p:nvPr/>
            </p:nvSpPr>
            <p:spPr bwMode="gray">
              <a:xfrm>
                <a:off x="3584448" y="3730752"/>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30" name="Content block 302" hidden="1"/>
              <p:cNvSpPr>
                <a:spLocks noChangeArrowheads="1"/>
              </p:cNvSpPr>
              <p:nvPr/>
            </p:nvSpPr>
            <p:spPr bwMode="gray">
              <a:xfrm>
                <a:off x="2057400" y="3730752"/>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31" name="Content block 301" hidden="1"/>
              <p:cNvSpPr>
                <a:spLocks noChangeArrowheads="1"/>
              </p:cNvSpPr>
              <p:nvPr/>
            </p:nvSpPr>
            <p:spPr bwMode="gray">
              <a:xfrm>
                <a:off x="530352" y="3730752"/>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grpSp>
        <p:grpSp>
          <p:nvGrpSpPr>
            <p:cNvPr id="12" name="Group 200" hidden="1"/>
            <p:cNvGrpSpPr/>
            <p:nvPr/>
          </p:nvGrpSpPr>
          <p:grpSpPr>
            <a:xfrm>
              <a:off x="530352" y="2971800"/>
              <a:ext cx="8997696" cy="612648"/>
              <a:chOff x="530352" y="2971800"/>
              <a:chExt cx="8997696" cy="612648"/>
            </a:xfrm>
          </p:grpSpPr>
          <p:sp>
            <p:nvSpPr>
              <p:cNvPr id="20" name="Content block 206" hidden="1"/>
              <p:cNvSpPr>
                <a:spLocks noChangeArrowheads="1"/>
              </p:cNvSpPr>
              <p:nvPr/>
            </p:nvSpPr>
            <p:spPr bwMode="gray">
              <a:xfrm>
                <a:off x="8156448" y="2971800"/>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21" name="Content block 205" hidden="1"/>
              <p:cNvSpPr>
                <a:spLocks noChangeArrowheads="1"/>
              </p:cNvSpPr>
              <p:nvPr/>
            </p:nvSpPr>
            <p:spPr bwMode="gray">
              <a:xfrm>
                <a:off x="6629400" y="2971800"/>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22" name="Content block 204" hidden="1"/>
              <p:cNvSpPr>
                <a:spLocks noChangeArrowheads="1"/>
              </p:cNvSpPr>
              <p:nvPr/>
            </p:nvSpPr>
            <p:spPr bwMode="gray">
              <a:xfrm>
                <a:off x="5102352" y="2971800"/>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23" name="Content block 203" hidden="1"/>
              <p:cNvSpPr>
                <a:spLocks noChangeArrowheads="1"/>
              </p:cNvSpPr>
              <p:nvPr/>
            </p:nvSpPr>
            <p:spPr bwMode="gray">
              <a:xfrm>
                <a:off x="3584448" y="2971800"/>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24" name="Content block 202" hidden="1"/>
              <p:cNvSpPr>
                <a:spLocks noChangeArrowheads="1"/>
              </p:cNvSpPr>
              <p:nvPr/>
            </p:nvSpPr>
            <p:spPr bwMode="gray">
              <a:xfrm>
                <a:off x="2057400" y="2971800"/>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25" name="Content block 201" hidden="1"/>
              <p:cNvSpPr>
                <a:spLocks noChangeArrowheads="1"/>
              </p:cNvSpPr>
              <p:nvPr/>
            </p:nvSpPr>
            <p:spPr bwMode="gray">
              <a:xfrm>
                <a:off x="530352" y="2971800"/>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grpSp>
        <p:grpSp>
          <p:nvGrpSpPr>
            <p:cNvPr id="13" name="Group 100" hidden="1"/>
            <p:cNvGrpSpPr/>
            <p:nvPr/>
          </p:nvGrpSpPr>
          <p:grpSpPr>
            <a:xfrm>
              <a:off x="530352" y="2212848"/>
              <a:ext cx="8997696" cy="612648"/>
              <a:chOff x="530352" y="2212848"/>
              <a:chExt cx="8997696" cy="612648"/>
            </a:xfrm>
          </p:grpSpPr>
          <p:sp>
            <p:nvSpPr>
              <p:cNvPr id="14" name="Content block 106" hidden="1"/>
              <p:cNvSpPr>
                <a:spLocks noChangeArrowheads="1"/>
              </p:cNvSpPr>
              <p:nvPr/>
            </p:nvSpPr>
            <p:spPr bwMode="gray">
              <a:xfrm>
                <a:off x="8156448" y="2212848"/>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15" name="Content block 105" hidden="1"/>
              <p:cNvSpPr>
                <a:spLocks noChangeArrowheads="1"/>
              </p:cNvSpPr>
              <p:nvPr/>
            </p:nvSpPr>
            <p:spPr bwMode="gray">
              <a:xfrm>
                <a:off x="6629400" y="2212848"/>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16" name="Content block 104" hidden="1"/>
              <p:cNvSpPr>
                <a:spLocks noChangeArrowheads="1"/>
              </p:cNvSpPr>
              <p:nvPr/>
            </p:nvSpPr>
            <p:spPr bwMode="gray">
              <a:xfrm>
                <a:off x="5102352" y="2212848"/>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17" name="Content block 103" hidden="1"/>
              <p:cNvSpPr>
                <a:spLocks noChangeArrowheads="1"/>
              </p:cNvSpPr>
              <p:nvPr/>
            </p:nvSpPr>
            <p:spPr bwMode="gray">
              <a:xfrm>
                <a:off x="3584448" y="2212848"/>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18" name="Content block 102" hidden="1"/>
              <p:cNvSpPr>
                <a:spLocks noChangeArrowheads="1"/>
              </p:cNvSpPr>
              <p:nvPr/>
            </p:nvSpPr>
            <p:spPr bwMode="gray">
              <a:xfrm>
                <a:off x="2057400" y="2212848"/>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19" name="Content block 101" hidden="1"/>
              <p:cNvSpPr>
                <a:spLocks noChangeArrowheads="1"/>
              </p:cNvSpPr>
              <p:nvPr/>
            </p:nvSpPr>
            <p:spPr bwMode="gray">
              <a:xfrm>
                <a:off x="530352" y="2212848"/>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grpSp>
      </p:grpSp>
      <p:sp>
        <p:nvSpPr>
          <p:cNvPr id="2" name="Title 1"/>
          <p:cNvSpPr>
            <a:spLocks noGrp="1"/>
          </p:cNvSpPr>
          <p:nvPr>
            <p:ph type="title"/>
          </p:nvPr>
        </p:nvSpPr>
        <p:spPr>
          <a:xfrm>
            <a:off x="432518" y="1510756"/>
            <a:ext cx="7939144" cy="739588"/>
          </a:xfrm>
        </p:spPr>
        <p:txBody>
          <a:bodyPr>
            <a:normAutofit fontScale="90000"/>
          </a:bodyPr>
          <a:lstStyle/>
          <a:p>
            <a:r>
              <a:rPr lang="en-GB" sz="2700" dirty="0" smtClean="0"/>
              <a:t>Example of Setting Goals</a:t>
            </a:r>
            <a:br>
              <a:rPr lang="en-GB" sz="2700" dirty="0" smtClean="0"/>
            </a:br>
            <a:r>
              <a:rPr lang="en-GB" sz="2700" dirty="0" smtClean="0"/>
              <a:t/>
            </a:r>
            <a:br>
              <a:rPr lang="en-GB" sz="2700" dirty="0" smtClean="0"/>
            </a:br>
            <a:r>
              <a:rPr lang="en-GB" sz="2700" dirty="0" smtClean="0"/>
              <a:t>India: Educational Campaigns</a:t>
            </a:r>
            <a:r>
              <a:rPr lang="en-GB" dirty="0" smtClean="0"/>
              <a:t/>
            </a:r>
            <a:br>
              <a:rPr lang="en-GB" dirty="0" smtClean="0"/>
            </a:br>
            <a:r>
              <a:rPr lang="en-GB" dirty="0"/>
              <a:t/>
            </a:r>
            <a:br>
              <a:rPr lang="en-GB" dirty="0"/>
            </a:br>
            <a:endParaRPr lang="en-GB" sz="2030" dirty="0"/>
          </a:p>
        </p:txBody>
      </p:sp>
      <p:grpSp>
        <p:nvGrpSpPr>
          <p:cNvPr id="57" name="Group 56"/>
          <p:cNvGrpSpPr/>
          <p:nvPr/>
        </p:nvGrpSpPr>
        <p:grpSpPr>
          <a:xfrm>
            <a:off x="1332925" y="2380620"/>
            <a:ext cx="6727475" cy="4927963"/>
            <a:chOff x="6324768" y="2700510"/>
            <a:chExt cx="3895494" cy="2997879"/>
          </a:xfrm>
        </p:grpSpPr>
        <p:sp>
          <p:nvSpPr>
            <p:cNvPr id="61" name="Rectangle 60"/>
            <p:cNvSpPr/>
            <p:nvPr/>
          </p:nvSpPr>
          <p:spPr bwMode="ltGray">
            <a:xfrm>
              <a:off x="6324768" y="2786273"/>
              <a:ext cx="3343396" cy="641061"/>
            </a:xfrm>
            <a:prstGeom prst="rect">
              <a:avLst/>
            </a:prstGeom>
            <a:solidFill>
              <a:schemeClr val="accent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88" dirty="0">
                <a:solidFill>
                  <a:schemeClr val="bg1"/>
                </a:solidFill>
                <a:latin typeface="+mj-lt"/>
              </a:endParaRPr>
            </a:p>
          </p:txBody>
        </p:sp>
        <p:grpSp>
          <p:nvGrpSpPr>
            <p:cNvPr id="62" name="Group 61"/>
            <p:cNvGrpSpPr/>
            <p:nvPr/>
          </p:nvGrpSpPr>
          <p:grpSpPr>
            <a:xfrm>
              <a:off x="9383100" y="2700510"/>
              <a:ext cx="837162" cy="801303"/>
              <a:chOff x="3574182" y="1880914"/>
              <a:chExt cx="837162" cy="801303"/>
            </a:xfrm>
          </p:grpSpPr>
          <p:sp>
            <p:nvSpPr>
              <p:cNvPr id="86" name="Oval 85"/>
              <p:cNvSpPr/>
              <p:nvPr/>
            </p:nvSpPr>
            <p:spPr bwMode="ltGray">
              <a:xfrm>
                <a:off x="3574182" y="1880914"/>
                <a:ext cx="837161" cy="801303"/>
              </a:xfrm>
              <a:prstGeom prst="ellipse">
                <a:avLst/>
              </a:prstGeom>
              <a:solidFill>
                <a:schemeClr val="bg1"/>
              </a:solidFill>
              <a:ln w="38100">
                <a:solidFill>
                  <a:srgbClr val="968C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88" dirty="0">
                  <a:solidFill>
                    <a:schemeClr val="bg1"/>
                  </a:solidFill>
                  <a:latin typeface="+mj-lt"/>
                </a:endParaRPr>
              </a:p>
            </p:txBody>
          </p:sp>
          <p:sp>
            <p:nvSpPr>
              <p:cNvPr id="87" name="TextBox 86"/>
              <p:cNvSpPr txBox="1"/>
              <p:nvPr/>
            </p:nvSpPr>
            <p:spPr>
              <a:xfrm>
                <a:off x="3595255" y="2017391"/>
                <a:ext cx="816089" cy="611796"/>
              </a:xfrm>
              <a:prstGeom prst="rect">
                <a:avLst/>
              </a:prstGeom>
              <a:noFill/>
            </p:spPr>
            <p:txBody>
              <a:bodyPr wrap="square" lIns="0" tIns="0" rIns="0" bIns="0" rtlCol="0">
                <a:noAutofit/>
              </a:bodyPr>
              <a:lstStyle/>
              <a:p>
                <a:pPr algn="ctr"/>
                <a:r>
                  <a:rPr lang="en-GB" sz="1235" b="1" i="1" dirty="0">
                    <a:solidFill>
                      <a:schemeClr val="accent5"/>
                    </a:solidFill>
                    <a:latin typeface="+mj-lt"/>
                  </a:rPr>
                  <a:t>Participation</a:t>
                </a:r>
              </a:p>
              <a:p>
                <a:pPr algn="ctr"/>
                <a:r>
                  <a:rPr lang="en-GB" sz="1412" b="1" i="1" dirty="0">
                    <a:solidFill>
                      <a:schemeClr val="accent5"/>
                    </a:solidFill>
                    <a:latin typeface="+mj-lt"/>
                  </a:rPr>
                  <a:t>23,000</a:t>
                </a:r>
                <a:endParaRPr lang="en-GB" sz="1235" b="1" i="1" dirty="0">
                  <a:solidFill>
                    <a:schemeClr val="accent5"/>
                  </a:solidFill>
                  <a:latin typeface="+mj-lt"/>
                </a:endParaRPr>
              </a:p>
              <a:p>
                <a:pPr algn="ctr"/>
                <a:r>
                  <a:rPr lang="en-GB" sz="1059" b="1" i="1" dirty="0">
                    <a:solidFill>
                      <a:schemeClr val="accent5"/>
                    </a:solidFill>
                    <a:latin typeface="+mj-lt"/>
                  </a:rPr>
                  <a:t>2014-15</a:t>
                </a:r>
              </a:p>
              <a:p>
                <a:pPr algn="ctr"/>
                <a:r>
                  <a:rPr lang="en-GB" sz="1412" b="1" i="1" dirty="0" smtClean="0">
                    <a:solidFill>
                      <a:schemeClr val="accent5"/>
                    </a:solidFill>
                    <a:latin typeface="+mj-lt"/>
                  </a:rPr>
                  <a:t>50,000 </a:t>
                </a:r>
                <a:endParaRPr lang="en-GB" sz="1412" b="1" i="1" dirty="0">
                  <a:solidFill>
                    <a:schemeClr val="accent5"/>
                  </a:solidFill>
                  <a:latin typeface="+mj-lt"/>
                </a:endParaRPr>
              </a:p>
              <a:p>
                <a:pPr algn="ctr"/>
                <a:r>
                  <a:rPr lang="en-GB" sz="1059" b="1" i="1" dirty="0">
                    <a:solidFill>
                      <a:schemeClr val="accent5"/>
                    </a:solidFill>
                    <a:latin typeface="+mj-lt"/>
                  </a:rPr>
                  <a:t>2015-16</a:t>
                </a:r>
              </a:p>
              <a:p>
                <a:pPr algn="ctr"/>
                <a:endParaRPr lang="en-GB" sz="971" b="1" i="1" dirty="0">
                  <a:solidFill>
                    <a:schemeClr val="accent5"/>
                  </a:solidFill>
                  <a:latin typeface="+mj-lt"/>
                </a:endParaRPr>
              </a:p>
            </p:txBody>
          </p:sp>
        </p:grpSp>
        <p:sp>
          <p:nvSpPr>
            <p:cNvPr id="63" name="Rectangle 62"/>
            <p:cNvSpPr/>
            <p:nvPr/>
          </p:nvSpPr>
          <p:spPr bwMode="ltGray">
            <a:xfrm>
              <a:off x="6332029" y="3612390"/>
              <a:ext cx="2835510" cy="638975"/>
            </a:xfrm>
            <a:prstGeom prst="rect">
              <a:avLst/>
            </a:prstGeom>
            <a:solidFill>
              <a:schemeClr val="accent4">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88" dirty="0">
                <a:solidFill>
                  <a:schemeClr val="bg1"/>
                </a:solidFill>
                <a:latin typeface="+mj-lt"/>
              </a:endParaRPr>
            </a:p>
          </p:txBody>
        </p:sp>
        <p:sp>
          <p:nvSpPr>
            <p:cNvPr id="65" name="Rectangle 64"/>
            <p:cNvSpPr/>
            <p:nvPr/>
          </p:nvSpPr>
          <p:spPr bwMode="ltGray">
            <a:xfrm>
              <a:off x="6324768" y="4438951"/>
              <a:ext cx="3161926" cy="637725"/>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88" dirty="0">
                <a:solidFill>
                  <a:schemeClr val="bg1"/>
                </a:solidFill>
                <a:latin typeface="+mj-lt"/>
              </a:endParaRPr>
            </a:p>
          </p:txBody>
        </p:sp>
        <p:grpSp>
          <p:nvGrpSpPr>
            <p:cNvPr id="66" name="Group 65"/>
            <p:cNvGrpSpPr/>
            <p:nvPr/>
          </p:nvGrpSpPr>
          <p:grpSpPr>
            <a:xfrm>
              <a:off x="9004198" y="3499229"/>
              <a:ext cx="1058778" cy="1659317"/>
              <a:chOff x="3195280" y="2529337"/>
              <a:chExt cx="1058778" cy="1659317"/>
            </a:xfrm>
          </p:grpSpPr>
          <p:sp>
            <p:nvSpPr>
              <p:cNvPr id="80" name="Oval 79"/>
              <p:cNvSpPr/>
              <p:nvPr/>
            </p:nvSpPr>
            <p:spPr bwMode="ltGray">
              <a:xfrm>
                <a:off x="3429572" y="3383297"/>
                <a:ext cx="824486" cy="805357"/>
              </a:xfrm>
              <a:prstGeom prst="ellipse">
                <a:avLst/>
              </a:prstGeom>
              <a:solidFill>
                <a:schemeClr val="bg1"/>
              </a:solidFill>
              <a:ln w="38100">
                <a:solidFill>
                  <a:srgbClr val="968C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88" dirty="0">
                  <a:solidFill>
                    <a:schemeClr val="bg1"/>
                  </a:solidFill>
                  <a:latin typeface="+mj-lt"/>
                </a:endParaRPr>
              </a:p>
            </p:txBody>
          </p:sp>
          <p:sp>
            <p:nvSpPr>
              <p:cNvPr id="81" name="TextBox 80"/>
              <p:cNvSpPr txBox="1"/>
              <p:nvPr/>
            </p:nvSpPr>
            <p:spPr>
              <a:xfrm>
                <a:off x="3452379" y="3501863"/>
                <a:ext cx="801679" cy="439766"/>
              </a:xfrm>
              <a:prstGeom prst="rect">
                <a:avLst/>
              </a:prstGeom>
              <a:noFill/>
            </p:spPr>
            <p:txBody>
              <a:bodyPr wrap="square" lIns="0" tIns="0" rIns="0" bIns="0" rtlCol="0">
                <a:noAutofit/>
              </a:bodyPr>
              <a:lstStyle/>
              <a:p>
                <a:pPr algn="ctr">
                  <a:spcAft>
                    <a:spcPts val="794"/>
                  </a:spcAft>
                </a:pPr>
                <a:r>
                  <a:rPr lang="en-US" sz="1324" b="1" i="1" dirty="0" smtClean="0">
                    <a:solidFill>
                      <a:schemeClr val="tx2"/>
                    </a:solidFill>
                    <a:latin typeface="+mj-lt"/>
                  </a:rPr>
                  <a:t>Reached </a:t>
                </a:r>
                <a:r>
                  <a:rPr lang="en-US" sz="1324" b="1" i="1" dirty="0">
                    <a:solidFill>
                      <a:schemeClr val="tx2"/>
                    </a:solidFill>
                    <a:latin typeface="+mj-lt"/>
                  </a:rPr>
                  <a:t>4.8 million users through 45,000 fuel stations</a:t>
                </a:r>
                <a:endParaRPr lang="en-GB" sz="1324" b="1" i="1" dirty="0">
                  <a:solidFill>
                    <a:schemeClr val="tx2"/>
                  </a:solidFill>
                  <a:latin typeface="+mj-lt"/>
                </a:endParaRPr>
              </a:p>
            </p:txBody>
          </p:sp>
          <p:sp>
            <p:nvSpPr>
              <p:cNvPr id="95" name="Oval 94"/>
              <p:cNvSpPr/>
              <p:nvPr/>
            </p:nvSpPr>
            <p:spPr bwMode="ltGray">
              <a:xfrm>
                <a:off x="3195280" y="2529337"/>
                <a:ext cx="864117" cy="816495"/>
              </a:xfrm>
              <a:prstGeom prst="ellipse">
                <a:avLst/>
              </a:prstGeom>
              <a:solidFill>
                <a:schemeClr val="bg1"/>
              </a:solidFill>
              <a:ln w="38100">
                <a:solidFill>
                  <a:srgbClr val="968C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88" dirty="0">
                  <a:solidFill>
                    <a:schemeClr val="bg1"/>
                  </a:solidFill>
                  <a:latin typeface="+mj-lt"/>
                </a:endParaRPr>
              </a:p>
            </p:txBody>
          </p:sp>
        </p:grpSp>
        <p:sp>
          <p:nvSpPr>
            <p:cNvPr id="72" name="Freeform 8"/>
            <p:cNvSpPr>
              <a:spLocks noEditPoints="1"/>
            </p:cNvSpPr>
            <p:nvPr/>
          </p:nvSpPr>
          <p:spPr bwMode="auto">
            <a:xfrm>
              <a:off x="6479175" y="5411051"/>
              <a:ext cx="430212" cy="287338"/>
            </a:xfrm>
            <a:custGeom>
              <a:avLst/>
              <a:gdLst>
                <a:gd name="T0" fmla="*/ 747 w 1356"/>
                <a:gd name="T1" fmla="*/ 10 h 907"/>
                <a:gd name="T2" fmla="*/ 630 w 1356"/>
                <a:gd name="T3" fmla="*/ 1 h 907"/>
                <a:gd name="T4" fmla="*/ 574 w 1356"/>
                <a:gd name="T5" fmla="*/ 66 h 907"/>
                <a:gd name="T6" fmla="*/ 377 w 1356"/>
                <a:gd name="T7" fmla="*/ 100 h 907"/>
                <a:gd name="T8" fmla="*/ 187 w 1356"/>
                <a:gd name="T9" fmla="*/ 215 h 907"/>
                <a:gd name="T10" fmla="*/ 56 w 1356"/>
                <a:gd name="T11" fmla="*/ 391 h 907"/>
                <a:gd name="T12" fmla="*/ 0 w 1356"/>
                <a:gd name="T13" fmla="*/ 609 h 907"/>
                <a:gd name="T14" fmla="*/ 7 w 1356"/>
                <a:gd name="T15" fmla="*/ 829 h 907"/>
                <a:gd name="T16" fmla="*/ 50 w 1356"/>
                <a:gd name="T17" fmla="*/ 896 h 907"/>
                <a:gd name="T18" fmla="*/ 118 w 1356"/>
                <a:gd name="T19" fmla="*/ 904 h 907"/>
                <a:gd name="T20" fmla="*/ 284 w 1356"/>
                <a:gd name="T21" fmla="*/ 794 h 907"/>
                <a:gd name="T22" fmla="*/ 519 w 1356"/>
                <a:gd name="T23" fmla="*/ 629 h 907"/>
                <a:gd name="T24" fmla="*/ 678 w 1356"/>
                <a:gd name="T25" fmla="*/ 596 h 907"/>
                <a:gd name="T26" fmla="*/ 808 w 1356"/>
                <a:gd name="T27" fmla="*/ 618 h 907"/>
                <a:gd name="T28" fmla="*/ 1022 w 1356"/>
                <a:gd name="T29" fmla="*/ 752 h 907"/>
                <a:gd name="T30" fmla="*/ 1228 w 1356"/>
                <a:gd name="T31" fmla="*/ 901 h 907"/>
                <a:gd name="T32" fmla="*/ 1299 w 1356"/>
                <a:gd name="T33" fmla="*/ 899 h 907"/>
                <a:gd name="T34" fmla="*/ 1344 w 1356"/>
                <a:gd name="T35" fmla="*/ 841 h 907"/>
                <a:gd name="T36" fmla="*/ 1356 w 1356"/>
                <a:gd name="T37" fmla="*/ 639 h 907"/>
                <a:gd name="T38" fmla="*/ 1311 w 1356"/>
                <a:gd name="T39" fmla="*/ 416 h 907"/>
                <a:gd name="T40" fmla="*/ 1188 w 1356"/>
                <a:gd name="T41" fmla="*/ 233 h 907"/>
                <a:gd name="T42" fmla="*/ 1005 w 1356"/>
                <a:gd name="T43" fmla="*/ 111 h 907"/>
                <a:gd name="T44" fmla="*/ 782 w 1356"/>
                <a:gd name="T45" fmla="*/ 66 h 907"/>
                <a:gd name="T46" fmla="*/ 366 w 1356"/>
                <a:gd name="T47" fmla="*/ 515 h 907"/>
                <a:gd name="T48" fmla="*/ 338 w 1356"/>
                <a:gd name="T49" fmla="*/ 612 h 907"/>
                <a:gd name="T50" fmla="*/ 295 w 1356"/>
                <a:gd name="T51" fmla="*/ 606 h 907"/>
                <a:gd name="T52" fmla="*/ 265 w 1356"/>
                <a:gd name="T53" fmla="*/ 509 h 907"/>
                <a:gd name="T54" fmla="*/ 170 w 1356"/>
                <a:gd name="T55" fmla="*/ 478 h 907"/>
                <a:gd name="T56" fmla="*/ 143 w 1356"/>
                <a:gd name="T57" fmla="*/ 435 h 907"/>
                <a:gd name="T58" fmla="*/ 206 w 1356"/>
                <a:gd name="T59" fmla="*/ 394 h 907"/>
                <a:gd name="T60" fmla="*/ 274 w 1356"/>
                <a:gd name="T61" fmla="*/ 326 h 907"/>
                <a:gd name="T62" fmla="*/ 315 w 1356"/>
                <a:gd name="T63" fmla="*/ 263 h 907"/>
                <a:gd name="T64" fmla="*/ 358 w 1356"/>
                <a:gd name="T65" fmla="*/ 290 h 907"/>
                <a:gd name="T66" fmla="*/ 385 w 1356"/>
                <a:gd name="T67" fmla="*/ 388 h 907"/>
                <a:gd name="T68" fmla="*/ 487 w 1356"/>
                <a:gd name="T69" fmla="*/ 415 h 907"/>
                <a:gd name="T70" fmla="*/ 492 w 1356"/>
                <a:gd name="T71" fmla="*/ 458 h 907"/>
                <a:gd name="T72" fmla="*/ 908 w 1356"/>
                <a:gd name="T73" fmla="*/ 436 h 907"/>
                <a:gd name="T74" fmla="*/ 839 w 1356"/>
                <a:gd name="T75" fmla="*/ 457 h 907"/>
                <a:gd name="T76" fmla="*/ 805 w 1356"/>
                <a:gd name="T77" fmla="*/ 393 h 907"/>
                <a:gd name="T78" fmla="*/ 861 w 1356"/>
                <a:gd name="T79" fmla="*/ 348 h 907"/>
                <a:gd name="T80" fmla="*/ 917 w 1356"/>
                <a:gd name="T81" fmla="*/ 393 h 907"/>
                <a:gd name="T82" fmla="*/ 912 w 1356"/>
                <a:gd name="T83" fmla="*/ 230 h 907"/>
                <a:gd name="T84" fmla="*/ 983 w 1356"/>
                <a:gd name="T85" fmla="*/ 223 h 907"/>
                <a:gd name="T86" fmla="*/ 998 w 1356"/>
                <a:gd name="T87" fmla="*/ 302 h 907"/>
                <a:gd name="T88" fmla="*/ 930 w 1356"/>
                <a:gd name="T89" fmla="*/ 323 h 907"/>
                <a:gd name="T90" fmla="*/ 895 w 1356"/>
                <a:gd name="T91" fmla="*/ 259 h 907"/>
                <a:gd name="T92" fmla="*/ 1008 w 1356"/>
                <a:gd name="T93" fmla="*/ 541 h 907"/>
                <a:gd name="T94" fmla="*/ 939 w 1356"/>
                <a:gd name="T95" fmla="*/ 520 h 907"/>
                <a:gd name="T96" fmla="*/ 946 w 1356"/>
                <a:gd name="T97" fmla="*/ 448 h 907"/>
                <a:gd name="T98" fmla="*/ 1018 w 1356"/>
                <a:gd name="T99" fmla="*/ 442 h 907"/>
                <a:gd name="T100" fmla="*/ 1033 w 1356"/>
                <a:gd name="T101" fmla="*/ 521 h 907"/>
                <a:gd name="T102" fmla="*/ 1078 w 1356"/>
                <a:gd name="T103" fmla="*/ 412 h 907"/>
                <a:gd name="T104" fmla="*/ 1021 w 1356"/>
                <a:gd name="T105" fmla="*/ 365 h 907"/>
                <a:gd name="T106" fmla="*/ 1056 w 1356"/>
                <a:gd name="T107" fmla="*/ 302 h 907"/>
                <a:gd name="T108" fmla="*/ 1125 w 1356"/>
                <a:gd name="T109" fmla="*/ 324 h 907"/>
                <a:gd name="T110" fmla="*/ 1250 w 1356"/>
                <a:gd name="T111" fmla="*/ 471 h 907"/>
                <a:gd name="T112" fmla="*/ 1182 w 1356"/>
                <a:gd name="T113" fmla="*/ 492 h 907"/>
                <a:gd name="T114" fmla="*/ 1147 w 1356"/>
                <a:gd name="T115" fmla="*/ 428 h 907"/>
                <a:gd name="T116" fmla="*/ 1202 w 1356"/>
                <a:gd name="T117" fmla="*/ 382 h 907"/>
                <a:gd name="T118" fmla="*/ 1259 w 1356"/>
                <a:gd name="T119" fmla="*/ 428 h 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56" h="907">
                  <a:moveTo>
                    <a:pt x="782" y="66"/>
                  </a:moveTo>
                  <a:lnTo>
                    <a:pt x="778" y="66"/>
                  </a:lnTo>
                  <a:lnTo>
                    <a:pt x="778" y="66"/>
                  </a:lnTo>
                  <a:lnTo>
                    <a:pt x="775" y="52"/>
                  </a:lnTo>
                  <a:lnTo>
                    <a:pt x="771" y="40"/>
                  </a:lnTo>
                  <a:lnTo>
                    <a:pt x="764" y="28"/>
                  </a:lnTo>
                  <a:lnTo>
                    <a:pt x="757" y="18"/>
                  </a:lnTo>
                  <a:lnTo>
                    <a:pt x="747" y="10"/>
                  </a:lnTo>
                  <a:lnTo>
                    <a:pt x="737" y="4"/>
                  </a:lnTo>
                  <a:lnTo>
                    <a:pt x="726" y="1"/>
                  </a:lnTo>
                  <a:lnTo>
                    <a:pt x="721" y="0"/>
                  </a:lnTo>
                  <a:lnTo>
                    <a:pt x="715" y="0"/>
                  </a:lnTo>
                  <a:lnTo>
                    <a:pt x="641" y="0"/>
                  </a:lnTo>
                  <a:lnTo>
                    <a:pt x="641" y="0"/>
                  </a:lnTo>
                  <a:lnTo>
                    <a:pt x="635" y="0"/>
                  </a:lnTo>
                  <a:lnTo>
                    <a:pt x="630" y="1"/>
                  </a:lnTo>
                  <a:lnTo>
                    <a:pt x="619" y="4"/>
                  </a:lnTo>
                  <a:lnTo>
                    <a:pt x="608" y="10"/>
                  </a:lnTo>
                  <a:lnTo>
                    <a:pt x="599" y="18"/>
                  </a:lnTo>
                  <a:lnTo>
                    <a:pt x="592" y="28"/>
                  </a:lnTo>
                  <a:lnTo>
                    <a:pt x="585" y="40"/>
                  </a:lnTo>
                  <a:lnTo>
                    <a:pt x="581" y="52"/>
                  </a:lnTo>
                  <a:lnTo>
                    <a:pt x="578" y="66"/>
                  </a:lnTo>
                  <a:lnTo>
                    <a:pt x="574" y="66"/>
                  </a:lnTo>
                  <a:lnTo>
                    <a:pt x="574" y="66"/>
                  </a:lnTo>
                  <a:lnTo>
                    <a:pt x="545" y="67"/>
                  </a:lnTo>
                  <a:lnTo>
                    <a:pt x="516" y="69"/>
                  </a:lnTo>
                  <a:lnTo>
                    <a:pt x="487" y="72"/>
                  </a:lnTo>
                  <a:lnTo>
                    <a:pt x="458" y="77"/>
                  </a:lnTo>
                  <a:lnTo>
                    <a:pt x="430" y="84"/>
                  </a:lnTo>
                  <a:lnTo>
                    <a:pt x="403" y="92"/>
                  </a:lnTo>
                  <a:lnTo>
                    <a:pt x="377" y="100"/>
                  </a:lnTo>
                  <a:lnTo>
                    <a:pt x="351" y="111"/>
                  </a:lnTo>
                  <a:lnTo>
                    <a:pt x="325" y="122"/>
                  </a:lnTo>
                  <a:lnTo>
                    <a:pt x="300" y="135"/>
                  </a:lnTo>
                  <a:lnTo>
                    <a:pt x="276" y="149"/>
                  </a:lnTo>
                  <a:lnTo>
                    <a:pt x="254" y="164"/>
                  </a:lnTo>
                  <a:lnTo>
                    <a:pt x="231" y="180"/>
                  </a:lnTo>
                  <a:lnTo>
                    <a:pt x="209" y="196"/>
                  </a:lnTo>
                  <a:lnTo>
                    <a:pt x="187" y="215"/>
                  </a:lnTo>
                  <a:lnTo>
                    <a:pt x="168" y="233"/>
                  </a:lnTo>
                  <a:lnTo>
                    <a:pt x="149" y="254"/>
                  </a:lnTo>
                  <a:lnTo>
                    <a:pt x="131" y="274"/>
                  </a:lnTo>
                  <a:lnTo>
                    <a:pt x="114" y="296"/>
                  </a:lnTo>
                  <a:lnTo>
                    <a:pt x="97" y="319"/>
                  </a:lnTo>
                  <a:lnTo>
                    <a:pt x="83" y="341"/>
                  </a:lnTo>
                  <a:lnTo>
                    <a:pt x="69" y="366"/>
                  </a:lnTo>
                  <a:lnTo>
                    <a:pt x="56" y="391"/>
                  </a:lnTo>
                  <a:lnTo>
                    <a:pt x="44" y="416"/>
                  </a:lnTo>
                  <a:lnTo>
                    <a:pt x="35" y="442"/>
                  </a:lnTo>
                  <a:lnTo>
                    <a:pt x="26" y="469"/>
                  </a:lnTo>
                  <a:lnTo>
                    <a:pt x="17" y="496"/>
                  </a:lnTo>
                  <a:lnTo>
                    <a:pt x="12" y="524"/>
                  </a:lnTo>
                  <a:lnTo>
                    <a:pt x="6" y="552"/>
                  </a:lnTo>
                  <a:lnTo>
                    <a:pt x="3" y="580"/>
                  </a:lnTo>
                  <a:lnTo>
                    <a:pt x="0" y="609"/>
                  </a:lnTo>
                  <a:lnTo>
                    <a:pt x="0" y="639"/>
                  </a:lnTo>
                  <a:lnTo>
                    <a:pt x="0" y="753"/>
                  </a:lnTo>
                  <a:lnTo>
                    <a:pt x="0" y="753"/>
                  </a:lnTo>
                  <a:lnTo>
                    <a:pt x="0" y="771"/>
                  </a:lnTo>
                  <a:lnTo>
                    <a:pt x="1" y="787"/>
                  </a:lnTo>
                  <a:lnTo>
                    <a:pt x="3" y="802"/>
                  </a:lnTo>
                  <a:lnTo>
                    <a:pt x="5" y="816"/>
                  </a:lnTo>
                  <a:lnTo>
                    <a:pt x="7" y="829"/>
                  </a:lnTo>
                  <a:lnTo>
                    <a:pt x="11" y="841"/>
                  </a:lnTo>
                  <a:lnTo>
                    <a:pt x="15" y="852"/>
                  </a:lnTo>
                  <a:lnTo>
                    <a:pt x="19" y="861"/>
                  </a:lnTo>
                  <a:lnTo>
                    <a:pt x="25" y="870"/>
                  </a:lnTo>
                  <a:lnTo>
                    <a:pt x="30" y="878"/>
                  </a:lnTo>
                  <a:lnTo>
                    <a:pt x="37" y="885"/>
                  </a:lnTo>
                  <a:lnTo>
                    <a:pt x="43" y="891"/>
                  </a:lnTo>
                  <a:lnTo>
                    <a:pt x="50" y="896"/>
                  </a:lnTo>
                  <a:lnTo>
                    <a:pt x="57" y="899"/>
                  </a:lnTo>
                  <a:lnTo>
                    <a:pt x="65" y="902"/>
                  </a:lnTo>
                  <a:lnTo>
                    <a:pt x="73" y="905"/>
                  </a:lnTo>
                  <a:lnTo>
                    <a:pt x="81" y="907"/>
                  </a:lnTo>
                  <a:lnTo>
                    <a:pt x="90" y="907"/>
                  </a:lnTo>
                  <a:lnTo>
                    <a:pt x="100" y="907"/>
                  </a:lnTo>
                  <a:lnTo>
                    <a:pt x="108" y="906"/>
                  </a:lnTo>
                  <a:lnTo>
                    <a:pt x="118" y="904"/>
                  </a:lnTo>
                  <a:lnTo>
                    <a:pt x="128" y="901"/>
                  </a:lnTo>
                  <a:lnTo>
                    <a:pt x="148" y="894"/>
                  </a:lnTo>
                  <a:lnTo>
                    <a:pt x="170" y="884"/>
                  </a:lnTo>
                  <a:lnTo>
                    <a:pt x="191" y="871"/>
                  </a:lnTo>
                  <a:lnTo>
                    <a:pt x="213" y="855"/>
                  </a:lnTo>
                  <a:lnTo>
                    <a:pt x="235" y="838"/>
                  </a:lnTo>
                  <a:lnTo>
                    <a:pt x="235" y="838"/>
                  </a:lnTo>
                  <a:lnTo>
                    <a:pt x="284" y="794"/>
                  </a:lnTo>
                  <a:lnTo>
                    <a:pt x="334" y="752"/>
                  </a:lnTo>
                  <a:lnTo>
                    <a:pt x="359" y="732"/>
                  </a:lnTo>
                  <a:lnTo>
                    <a:pt x="384" y="711"/>
                  </a:lnTo>
                  <a:lnTo>
                    <a:pt x="410" y="693"/>
                  </a:lnTo>
                  <a:lnTo>
                    <a:pt x="436" y="674"/>
                  </a:lnTo>
                  <a:lnTo>
                    <a:pt x="463" y="658"/>
                  </a:lnTo>
                  <a:lnTo>
                    <a:pt x="491" y="643"/>
                  </a:lnTo>
                  <a:lnTo>
                    <a:pt x="519" y="629"/>
                  </a:lnTo>
                  <a:lnTo>
                    <a:pt x="548" y="618"/>
                  </a:lnTo>
                  <a:lnTo>
                    <a:pt x="579" y="608"/>
                  </a:lnTo>
                  <a:lnTo>
                    <a:pt x="595" y="605"/>
                  </a:lnTo>
                  <a:lnTo>
                    <a:pt x="611" y="602"/>
                  </a:lnTo>
                  <a:lnTo>
                    <a:pt x="628" y="600"/>
                  </a:lnTo>
                  <a:lnTo>
                    <a:pt x="644" y="598"/>
                  </a:lnTo>
                  <a:lnTo>
                    <a:pt x="661" y="596"/>
                  </a:lnTo>
                  <a:lnTo>
                    <a:pt x="678" y="596"/>
                  </a:lnTo>
                  <a:lnTo>
                    <a:pt x="678" y="596"/>
                  </a:lnTo>
                  <a:lnTo>
                    <a:pt x="695" y="596"/>
                  </a:lnTo>
                  <a:lnTo>
                    <a:pt x="712" y="598"/>
                  </a:lnTo>
                  <a:lnTo>
                    <a:pt x="728" y="600"/>
                  </a:lnTo>
                  <a:lnTo>
                    <a:pt x="745" y="602"/>
                  </a:lnTo>
                  <a:lnTo>
                    <a:pt x="761" y="605"/>
                  </a:lnTo>
                  <a:lnTo>
                    <a:pt x="776" y="608"/>
                  </a:lnTo>
                  <a:lnTo>
                    <a:pt x="808" y="618"/>
                  </a:lnTo>
                  <a:lnTo>
                    <a:pt x="837" y="629"/>
                  </a:lnTo>
                  <a:lnTo>
                    <a:pt x="865" y="643"/>
                  </a:lnTo>
                  <a:lnTo>
                    <a:pt x="893" y="658"/>
                  </a:lnTo>
                  <a:lnTo>
                    <a:pt x="919" y="674"/>
                  </a:lnTo>
                  <a:lnTo>
                    <a:pt x="946" y="693"/>
                  </a:lnTo>
                  <a:lnTo>
                    <a:pt x="972" y="711"/>
                  </a:lnTo>
                  <a:lnTo>
                    <a:pt x="997" y="732"/>
                  </a:lnTo>
                  <a:lnTo>
                    <a:pt x="1022" y="752"/>
                  </a:lnTo>
                  <a:lnTo>
                    <a:pt x="1071" y="794"/>
                  </a:lnTo>
                  <a:lnTo>
                    <a:pt x="1121" y="838"/>
                  </a:lnTo>
                  <a:lnTo>
                    <a:pt x="1121" y="838"/>
                  </a:lnTo>
                  <a:lnTo>
                    <a:pt x="1143" y="855"/>
                  </a:lnTo>
                  <a:lnTo>
                    <a:pt x="1164" y="871"/>
                  </a:lnTo>
                  <a:lnTo>
                    <a:pt x="1186" y="884"/>
                  </a:lnTo>
                  <a:lnTo>
                    <a:pt x="1208" y="894"/>
                  </a:lnTo>
                  <a:lnTo>
                    <a:pt x="1228" y="901"/>
                  </a:lnTo>
                  <a:lnTo>
                    <a:pt x="1238" y="904"/>
                  </a:lnTo>
                  <a:lnTo>
                    <a:pt x="1248" y="906"/>
                  </a:lnTo>
                  <a:lnTo>
                    <a:pt x="1256" y="907"/>
                  </a:lnTo>
                  <a:lnTo>
                    <a:pt x="1266" y="907"/>
                  </a:lnTo>
                  <a:lnTo>
                    <a:pt x="1275" y="907"/>
                  </a:lnTo>
                  <a:lnTo>
                    <a:pt x="1283" y="905"/>
                  </a:lnTo>
                  <a:lnTo>
                    <a:pt x="1291" y="902"/>
                  </a:lnTo>
                  <a:lnTo>
                    <a:pt x="1299" y="899"/>
                  </a:lnTo>
                  <a:lnTo>
                    <a:pt x="1306" y="896"/>
                  </a:lnTo>
                  <a:lnTo>
                    <a:pt x="1313" y="891"/>
                  </a:lnTo>
                  <a:lnTo>
                    <a:pt x="1319" y="885"/>
                  </a:lnTo>
                  <a:lnTo>
                    <a:pt x="1326" y="878"/>
                  </a:lnTo>
                  <a:lnTo>
                    <a:pt x="1331" y="870"/>
                  </a:lnTo>
                  <a:lnTo>
                    <a:pt x="1337" y="861"/>
                  </a:lnTo>
                  <a:lnTo>
                    <a:pt x="1341" y="852"/>
                  </a:lnTo>
                  <a:lnTo>
                    <a:pt x="1344" y="841"/>
                  </a:lnTo>
                  <a:lnTo>
                    <a:pt x="1349" y="829"/>
                  </a:lnTo>
                  <a:lnTo>
                    <a:pt x="1351" y="816"/>
                  </a:lnTo>
                  <a:lnTo>
                    <a:pt x="1353" y="802"/>
                  </a:lnTo>
                  <a:lnTo>
                    <a:pt x="1355" y="787"/>
                  </a:lnTo>
                  <a:lnTo>
                    <a:pt x="1356" y="771"/>
                  </a:lnTo>
                  <a:lnTo>
                    <a:pt x="1356" y="753"/>
                  </a:lnTo>
                  <a:lnTo>
                    <a:pt x="1356" y="639"/>
                  </a:lnTo>
                  <a:lnTo>
                    <a:pt x="1356" y="639"/>
                  </a:lnTo>
                  <a:lnTo>
                    <a:pt x="1355" y="609"/>
                  </a:lnTo>
                  <a:lnTo>
                    <a:pt x="1353" y="580"/>
                  </a:lnTo>
                  <a:lnTo>
                    <a:pt x="1350" y="552"/>
                  </a:lnTo>
                  <a:lnTo>
                    <a:pt x="1344" y="524"/>
                  </a:lnTo>
                  <a:lnTo>
                    <a:pt x="1338" y="496"/>
                  </a:lnTo>
                  <a:lnTo>
                    <a:pt x="1330" y="469"/>
                  </a:lnTo>
                  <a:lnTo>
                    <a:pt x="1322" y="442"/>
                  </a:lnTo>
                  <a:lnTo>
                    <a:pt x="1311" y="416"/>
                  </a:lnTo>
                  <a:lnTo>
                    <a:pt x="1300" y="391"/>
                  </a:lnTo>
                  <a:lnTo>
                    <a:pt x="1287" y="366"/>
                  </a:lnTo>
                  <a:lnTo>
                    <a:pt x="1273" y="341"/>
                  </a:lnTo>
                  <a:lnTo>
                    <a:pt x="1259" y="319"/>
                  </a:lnTo>
                  <a:lnTo>
                    <a:pt x="1242" y="296"/>
                  </a:lnTo>
                  <a:lnTo>
                    <a:pt x="1225" y="274"/>
                  </a:lnTo>
                  <a:lnTo>
                    <a:pt x="1207" y="254"/>
                  </a:lnTo>
                  <a:lnTo>
                    <a:pt x="1188" y="233"/>
                  </a:lnTo>
                  <a:lnTo>
                    <a:pt x="1168" y="215"/>
                  </a:lnTo>
                  <a:lnTo>
                    <a:pt x="1147" y="196"/>
                  </a:lnTo>
                  <a:lnTo>
                    <a:pt x="1125" y="180"/>
                  </a:lnTo>
                  <a:lnTo>
                    <a:pt x="1103" y="164"/>
                  </a:lnTo>
                  <a:lnTo>
                    <a:pt x="1080" y="149"/>
                  </a:lnTo>
                  <a:lnTo>
                    <a:pt x="1056" y="135"/>
                  </a:lnTo>
                  <a:lnTo>
                    <a:pt x="1031" y="122"/>
                  </a:lnTo>
                  <a:lnTo>
                    <a:pt x="1005" y="111"/>
                  </a:lnTo>
                  <a:lnTo>
                    <a:pt x="979" y="100"/>
                  </a:lnTo>
                  <a:lnTo>
                    <a:pt x="953" y="92"/>
                  </a:lnTo>
                  <a:lnTo>
                    <a:pt x="925" y="84"/>
                  </a:lnTo>
                  <a:lnTo>
                    <a:pt x="898" y="77"/>
                  </a:lnTo>
                  <a:lnTo>
                    <a:pt x="869" y="72"/>
                  </a:lnTo>
                  <a:lnTo>
                    <a:pt x="840" y="69"/>
                  </a:lnTo>
                  <a:lnTo>
                    <a:pt x="811" y="67"/>
                  </a:lnTo>
                  <a:lnTo>
                    <a:pt x="782" y="66"/>
                  </a:lnTo>
                  <a:lnTo>
                    <a:pt x="782" y="66"/>
                  </a:lnTo>
                  <a:close/>
                  <a:moveTo>
                    <a:pt x="434" y="486"/>
                  </a:moveTo>
                  <a:lnTo>
                    <a:pt x="393" y="486"/>
                  </a:lnTo>
                  <a:lnTo>
                    <a:pt x="393" y="486"/>
                  </a:lnTo>
                  <a:lnTo>
                    <a:pt x="388" y="495"/>
                  </a:lnTo>
                  <a:lnTo>
                    <a:pt x="382" y="502"/>
                  </a:lnTo>
                  <a:lnTo>
                    <a:pt x="374" y="509"/>
                  </a:lnTo>
                  <a:lnTo>
                    <a:pt x="366" y="515"/>
                  </a:lnTo>
                  <a:lnTo>
                    <a:pt x="366" y="553"/>
                  </a:lnTo>
                  <a:lnTo>
                    <a:pt x="366" y="553"/>
                  </a:lnTo>
                  <a:lnTo>
                    <a:pt x="365" y="566"/>
                  </a:lnTo>
                  <a:lnTo>
                    <a:pt x="362" y="578"/>
                  </a:lnTo>
                  <a:lnTo>
                    <a:pt x="358" y="589"/>
                  </a:lnTo>
                  <a:lnTo>
                    <a:pt x="352" y="599"/>
                  </a:lnTo>
                  <a:lnTo>
                    <a:pt x="346" y="606"/>
                  </a:lnTo>
                  <a:lnTo>
                    <a:pt x="338" y="612"/>
                  </a:lnTo>
                  <a:lnTo>
                    <a:pt x="329" y="616"/>
                  </a:lnTo>
                  <a:lnTo>
                    <a:pt x="325" y="617"/>
                  </a:lnTo>
                  <a:lnTo>
                    <a:pt x="320" y="617"/>
                  </a:lnTo>
                  <a:lnTo>
                    <a:pt x="320" y="617"/>
                  </a:lnTo>
                  <a:lnTo>
                    <a:pt x="315" y="617"/>
                  </a:lnTo>
                  <a:lnTo>
                    <a:pt x="311" y="616"/>
                  </a:lnTo>
                  <a:lnTo>
                    <a:pt x="302" y="612"/>
                  </a:lnTo>
                  <a:lnTo>
                    <a:pt x="295" y="606"/>
                  </a:lnTo>
                  <a:lnTo>
                    <a:pt x="287" y="599"/>
                  </a:lnTo>
                  <a:lnTo>
                    <a:pt x="282" y="589"/>
                  </a:lnTo>
                  <a:lnTo>
                    <a:pt x="277" y="578"/>
                  </a:lnTo>
                  <a:lnTo>
                    <a:pt x="275" y="566"/>
                  </a:lnTo>
                  <a:lnTo>
                    <a:pt x="274" y="553"/>
                  </a:lnTo>
                  <a:lnTo>
                    <a:pt x="274" y="515"/>
                  </a:lnTo>
                  <a:lnTo>
                    <a:pt x="274" y="515"/>
                  </a:lnTo>
                  <a:lnTo>
                    <a:pt x="265" y="509"/>
                  </a:lnTo>
                  <a:lnTo>
                    <a:pt x="258" y="502"/>
                  </a:lnTo>
                  <a:lnTo>
                    <a:pt x="251" y="495"/>
                  </a:lnTo>
                  <a:lnTo>
                    <a:pt x="246" y="486"/>
                  </a:lnTo>
                  <a:lnTo>
                    <a:pt x="206" y="486"/>
                  </a:lnTo>
                  <a:lnTo>
                    <a:pt x="206" y="486"/>
                  </a:lnTo>
                  <a:lnTo>
                    <a:pt x="193" y="485"/>
                  </a:lnTo>
                  <a:lnTo>
                    <a:pt x="181" y="482"/>
                  </a:lnTo>
                  <a:lnTo>
                    <a:pt x="170" y="478"/>
                  </a:lnTo>
                  <a:lnTo>
                    <a:pt x="161" y="472"/>
                  </a:lnTo>
                  <a:lnTo>
                    <a:pt x="153" y="466"/>
                  </a:lnTo>
                  <a:lnTo>
                    <a:pt x="147" y="458"/>
                  </a:lnTo>
                  <a:lnTo>
                    <a:pt x="144" y="449"/>
                  </a:lnTo>
                  <a:lnTo>
                    <a:pt x="143" y="445"/>
                  </a:lnTo>
                  <a:lnTo>
                    <a:pt x="142" y="440"/>
                  </a:lnTo>
                  <a:lnTo>
                    <a:pt x="142" y="440"/>
                  </a:lnTo>
                  <a:lnTo>
                    <a:pt x="143" y="435"/>
                  </a:lnTo>
                  <a:lnTo>
                    <a:pt x="144" y="431"/>
                  </a:lnTo>
                  <a:lnTo>
                    <a:pt x="147" y="422"/>
                  </a:lnTo>
                  <a:lnTo>
                    <a:pt x="153" y="415"/>
                  </a:lnTo>
                  <a:lnTo>
                    <a:pt x="161" y="407"/>
                  </a:lnTo>
                  <a:lnTo>
                    <a:pt x="170" y="402"/>
                  </a:lnTo>
                  <a:lnTo>
                    <a:pt x="181" y="398"/>
                  </a:lnTo>
                  <a:lnTo>
                    <a:pt x="193" y="395"/>
                  </a:lnTo>
                  <a:lnTo>
                    <a:pt x="206" y="394"/>
                  </a:lnTo>
                  <a:lnTo>
                    <a:pt x="250" y="394"/>
                  </a:lnTo>
                  <a:lnTo>
                    <a:pt x="250" y="394"/>
                  </a:lnTo>
                  <a:lnTo>
                    <a:pt x="256" y="388"/>
                  </a:lnTo>
                  <a:lnTo>
                    <a:pt x="261" y="382"/>
                  </a:lnTo>
                  <a:lnTo>
                    <a:pt x="268" y="377"/>
                  </a:lnTo>
                  <a:lnTo>
                    <a:pt x="274" y="372"/>
                  </a:lnTo>
                  <a:lnTo>
                    <a:pt x="274" y="326"/>
                  </a:lnTo>
                  <a:lnTo>
                    <a:pt x="274" y="326"/>
                  </a:lnTo>
                  <a:lnTo>
                    <a:pt x="275" y="313"/>
                  </a:lnTo>
                  <a:lnTo>
                    <a:pt x="277" y="301"/>
                  </a:lnTo>
                  <a:lnTo>
                    <a:pt x="282" y="290"/>
                  </a:lnTo>
                  <a:lnTo>
                    <a:pt x="287" y="282"/>
                  </a:lnTo>
                  <a:lnTo>
                    <a:pt x="295" y="274"/>
                  </a:lnTo>
                  <a:lnTo>
                    <a:pt x="302" y="268"/>
                  </a:lnTo>
                  <a:lnTo>
                    <a:pt x="311" y="265"/>
                  </a:lnTo>
                  <a:lnTo>
                    <a:pt x="315" y="263"/>
                  </a:lnTo>
                  <a:lnTo>
                    <a:pt x="320" y="262"/>
                  </a:lnTo>
                  <a:lnTo>
                    <a:pt x="320" y="262"/>
                  </a:lnTo>
                  <a:lnTo>
                    <a:pt x="325" y="263"/>
                  </a:lnTo>
                  <a:lnTo>
                    <a:pt x="329" y="265"/>
                  </a:lnTo>
                  <a:lnTo>
                    <a:pt x="338" y="268"/>
                  </a:lnTo>
                  <a:lnTo>
                    <a:pt x="346" y="274"/>
                  </a:lnTo>
                  <a:lnTo>
                    <a:pt x="352" y="282"/>
                  </a:lnTo>
                  <a:lnTo>
                    <a:pt x="358" y="290"/>
                  </a:lnTo>
                  <a:lnTo>
                    <a:pt x="362" y="301"/>
                  </a:lnTo>
                  <a:lnTo>
                    <a:pt x="365" y="313"/>
                  </a:lnTo>
                  <a:lnTo>
                    <a:pt x="366" y="326"/>
                  </a:lnTo>
                  <a:lnTo>
                    <a:pt x="366" y="372"/>
                  </a:lnTo>
                  <a:lnTo>
                    <a:pt x="366" y="372"/>
                  </a:lnTo>
                  <a:lnTo>
                    <a:pt x="373" y="377"/>
                  </a:lnTo>
                  <a:lnTo>
                    <a:pt x="378" y="382"/>
                  </a:lnTo>
                  <a:lnTo>
                    <a:pt x="385" y="388"/>
                  </a:lnTo>
                  <a:lnTo>
                    <a:pt x="389" y="394"/>
                  </a:lnTo>
                  <a:lnTo>
                    <a:pt x="434" y="394"/>
                  </a:lnTo>
                  <a:lnTo>
                    <a:pt x="434" y="394"/>
                  </a:lnTo>
                  <a:lnTo>
                    <a:pt x="447" y="395"/>
                  </a:lnTo>
                  <a:lnTo>
                    <a:pt x="458" y="398"/>
                  </a:lnTo>
                  <a:lnTo>
                    <a:pt x="469" y="402"/>
                  </a:lnTo>
                  <a:lnTo>
                    <a:pt x="479" y="407"/>
                  </a:lnTo>
                  <a:lnTo>
                    <a:pt x="487" y="415"/>
                  </a:lnTo>
                  <a:lnTo>
                    <a:pt x="492" y="422"/>
                  </a:lnTo>
                  <a:lnTo>
                    <a:pt x="496" y="431"/>
                  </a:lnTo>
                  <a:lnTo>
                    <a:pt x="498" y="435"/>
                  </a:lnTo>
                  <a:lnTo>
                    <a:pt x="498" y="440"/>
                  </a:lnTo>
                  <a:lnTo>
                    <a:pt x="498" y="440"/>
                  </a:lnTo>
                  <a:lnTo>
                    <a:pt x="498" y="445"/>
                  </a:lnTo>
                  <a:lnTo>
                    <a:pt x="496" y="449"/>
                  </a:lnTo>
                  <a:lnTo>
                    <a:pt x="492" y="458"/>
                  </a:lnTo>
                  <a:lnTo>
                    <a:pt x="487" y="466"/>
                  </a:lnTo>
                  <a:lnTo>
                    <a:pt x="479" y="472"/>
                  </a:lnTo>
                  <a:lnTo>
                    <a:pt x="469" y="478"/>
                  </a:lnTo>
                  <a:lnTo>
                    <a:pt x="458" y="482"/>
                  </a:lnTo>
                  <a:lnTo>
                    <a:pt x="447" y="485"/>
                  </a:lnTo>
                  <a:lnTo>
                    <a:pt x="434" y="486"/>
                  </a:lnTo>
                  <a:lnTo>
                    <a:pt x="434" y="486"/>
                  </a:lnTo>
                  <a:close/>
                  <a:moveTo>
                    <a:pt x="908" y="436"/>
                  </a:moveTo>
                  <a:lnTo>
                    <a:pt x="908" y="436"/>
                  </a:lnTo>
                  <a:lnTo>
                    <a:pt x="901" y="445"/>
                  </a:lnTo>
                  <a:lnTo>
                    <a:pt x="892" y="452"/>
                  </a:lnTo>
                  <a:lnTo>
                    <a:pt x="882" y="457"/>
                  </a:lnTo>
                  <a:lnTo>
                    <a:pt x="872" y="460"/>
                  </a:lnTo>
                  <a:lnTo>
                    <a:pt x="861" y="461"/>
                  </a:lnTo>
                  <a:lnTo>
                    <a:pt x="850" y="460"/>
                  </a:lnTo>
                  <a:lnTo>
                    <a:pt x="839" y="457"/>
                  </a:lnTo>
                  <a:lnTo>
                    <a:pt x="829" y="452"/>
                  </a:lnTo>
                  <a:lnTo>
                    <a:pt x="829" y="452"/>
                  </a:lnTo>
                  <a:lnTo>
                    <a:pt x="821" y="444"/>
                  </a:lnTo>
                  <a:lnTo>
                    <a:pt x="813" y="435"/>
                  </a:lnTo>
                  <a:lnTo>
                    <a:pt x="809" y="426"/>
                  </a:lnTo>
                  <a:lnTo>
                    <a:pt x="805" y="416"/>
                  </a:lnTo>
                  <a:lnTo>
                    <a:pt x="804" y="405"/>
                  </a:lnTo>
                  <a:lnTo>
                    <a:pt x="805" y="393"/>
                  </a:lnTo>
                  <a:lnTo>
                    <a:pt x="809" y="383"/>
                  </a:lnTo>
                  <a:lnTo>
                    <a:pt x="814" y="373"/>
                  </a:lnTo>
                  <a:lnTo>
                    <a:pt x="814" y="373"/>
                  </a:lnTo>
                  <a:lnTo>
                    <a:pt x="822" y="364"/>
                  </a:lnTo>
                  <a:lnTo>
                    <a:pt x="830" y="358"/>
                  </a:lnTo>
                  <a:lnTo>
                    <a:pt x="840" y="352"/>
                  </a:lnTo>
                  <a:lnTo>
                    <a:pt x="850" y="349"/>
                  </a:lnTo>
                  <a:lnTo>
                    <a:pt x="861" y="348"/>
                  </a:lnTo>
                  <a:lnTo>
                    <a:pt x="872" y="349"/>
                  </a:lnTo>
                  <a:lnTo>
                    <a:pt x="882" y="352"/>
                  </a:lnTo>
                  <a:lnTo>
                    <a:pt x="892" y="358"/>
                  </a:lnTo>
                  <a:lnTo>
                    <a:pt x="892" y="358"/>
                  </a:lnTo>
                  <a:lnTo>
                    <a:pt x="902" y="365"/>
                  </a:lnTo>
                  <a:lnTo>
                    <a:pt x="908" y="374"/>
                  </a:lnTo>
                  <a:lnTo>
                    <a:pt x="914" y="383"/>
                  </a:lnTo>
                  <a:lnTo>
                    <a:pt x="917" y="393"/>
                  </a:lnTo>
                  <a:lnTo>
                    <a:pt x="918" y="405"/>
                  </a:lnTo>
                  <a:lnTo>
                    <a:pt x="917" y="416"/>
                  </a:lnTo>
                  <a:lnTo>
                    <a:pt x="914" y="426"/>
                  </a:lnTo>
                  <a:lnTo>
                    <a:pt x="908" y="436"/>
                  </a:lnTo>
                  <a:lnTo>
                    <a:pt x="908" y="436"/>
                  </a:lnTo>
                  <a:close/>
                  <a:moveTo>
                    <a:pt x="904" y="239"/>
                  </a:moveTo>
                  <a:lnTo>
                    <a:pt x="904" y="239"/>
                  </a:lnTo>
                  <a:lnTo>
                    <a:pt x="912" y="230"/>
                  </a:lnTo>
                  <a:lnTo>
                    <a:pt x="920" y="222"/>
                  </a:lnTo>
                  <a:lnTo>
                    <a:pt x="930" y="218"/>
                  </a:lnTo>
                  <a:lnTo>
                    <a:pt x="941" y="215"/>
                  </a:lnTo>
                  <a:lnTo>
                    <a:pt x="952" y="214"/>
                  </a:lnTo>
                  <a:lnTo>
                    <a:pt x="963" y="215"/>
                  </a:lnTo>
                  <a:lnTo>
                    <a:pt x="973" y="218"/>
                  </a:lnTo>
                  <a:lnTo>
                    <a:pt x="983" y="223"/>
                  </a:lnTo>
                  <a:lnTo>
                    <a:pt x="983" y="223"/>
                  </a:lnTo>
                  <a:lnTo>
                    <a:pt x="992" y="231"/>
                  </a:lnTo>
                  <a:lnTo>
                    <a:pt x="1000" y="240"/>
                  </a:lnTo>
                  <a:lnTo>
                    <a:pt x="1004" y="249"/>
                  </a:lnTo>
                  <a:lnTo>
                    <a:pt x="1007" y="259"/>
                  </a:lnTo>
                  <a:lnTo>
                    <a:pt x="1008" y="270"/>
                  </a:lnTo>
                  <a:lnTo>
                    <a:pt x="1007" y="281"/>
                  </a:lnTo>
                  <a:lnTo>
                    <a:pt x="1004" y="292"/>
                  </a:lnTo>
                  <a:lnTo>
                    <a:pt x="998" y="302"/>
                  </a:lnTo>
                  <a:lnTo>
                    <a:pt x="998" y="302"/>
                  </a:lnTo>
                  <a:lnTo>
                    <a:pt x="991" y="311"/>
                  </a:lnTo>
                  <a:lnTo>
                    <a:pt x="982" y="318"/>
                  </a:lnTo>
                  <a:lnTo>
                    <a:pt x="972" y="323"/>
                  </a:lnTo>
                  <a:lnTo>
                    <a:pt x="963" y="326"/>
                  </a:lnTo>
                  <a:lnTo>
                    <a:pt x="952" y="327"/>
                  </a:lnTo>
                  <a:lnTo>
                    <a:pt x="941" y="326"/>
                  </a:lnTo>
                  <a:lnTo>
                    <a:pt x="930" y="323"/>
                  </a:lnTo>
                  <a:lnTo>
                    <a:pt x="920" y="318"/>
                  </a:lnTo>
                  <a:lnTo>
                    <a:pt x="920" y="318"/>
                  </a:lnTo>
                  <a:lnTo>
                    <a:pt x="911" y="310"/>
                  </a:lnTo>
                  <a:lnTo>
                    <a:pt x="904" y="301"/>
                  </a:lnTo>
                  <a:lnTo>
                    <a:pt x="899" y="292"/>
                  </a:lnTo>
                  <a:lnTo>
                    <a:pt x="895" y="281"/>
                  </a:lnTo>
                  <a:lnTo>
                    <a:pt x="894" y="270"/>
                  </a:lnTo>
                  <a:lnTo>
                    <a:pt x="895" y="259"/>
                  </a:lnTo>
                  <a:lnTo>
                    <a:pt x="899" y="248"/>
                  </a:lnTo>
                  <a:lnTo>
                    <a:pt x="904" y="239"/>
                  </a:lnTo>
                  <a:lnTo>
                    <a:pt x="904" y="239"/>
                  </a:lnTo>
                  <a:close/>
                  <a:moveTo>
                    <a:pt x="1033" y="521"/>
                  </a:moveTo>
                  <a:lnTo>
                    <a:pt x="1033" y="521"/>
                  </a:lnTo>
                  <a:lnTo>
                    <a:pt x="1027" y="529"/>
                  </a:lnTo>
                  <a:lnTo>
                    <a:pt x="1018" y="536"/>
                  </a:lnTo>
                  <a:lnTo>
                    <a:pt x="1008" y="541"/>
                  </a:lnTo>
                  <a:lnTo>
                    <a:pt x="997" y="545"/>
                  </a:lnTo>
                  <a:lnTo>
                    <a:pt x="987" y="546"/>
                  </a:lnTo>
                  <a:lnTo>
                    <a:pt x="976" y="545"/>
                  </a:lnTo>
                  <a:lnTo>
                    <a:pt x="965" y="541"/>
                  </a:lnTo>
                  <a:lnTo>
                    <a:pt x="955" y="536"/>
                  </a:lnTo>
                  <a:lnTo>
                    <a:pt x="955" y="536"/>
                  </a:lnTo>
                  <a:lnTo>
                    <a:pt x="946" y="528"/>
                  </a:lnTo>
                  <a:lnTo>
                    <a:pt x="939" y="520"/>
                  </a:lnTo>
                  <a:lnTo>
                    <a:pt x="933" y="510"/>
                  </a:lnTo>
                  <a:lnTo>
                    <a:pt x="931" y="500"/>
                  </a:lnTo>
                  <a:lnTo>
                    <a:pt x="930" y="489"/>
                  </a:lnTo>
                  <a:lnTo>
                    <a:pt x="931" y="479"/>
                  </a:lnTo>
                  <a:lnTo>
                    <a:pt x="934" y="468"/>
                  </a:lnTo>
                  <a:lnTo>
                    <a:pt x="940" y="457"/>
                  </a:lnTo>
                  <a:lnTo>
                    <a:pt x="940" y="457"/>
                  </a:lnTo>
                  <a:lnTo>
                    <a:pt x="946" y="448"/>
                  </a:lnTo>
                  <a:lnTo>
                    <a:pt x="955" y="442"/>
                  </a:lnTo>
                  <a:lnTo>
                    <a:pt x="965" y="436"/>
                  </a:lnTo>
                  <a:lnTo>
                    <a:pt x="976" y="433"/>
                  </a:lnTo>
                  <a:lnTo>
                    <a:pt x="987" y="432"/>
                  </a:lnTo>
                  <a:lnTo>
                    <a:pt x="997" y="433"/>
                  </a:lnTo>
                  <a:lnTo>
                    <a:pt x="1008" y="436"/>
                  </a:lnTo>
                  <a:lnTo>
                    <a:pt x="1018" y="442"/>
                  </a:lnTo>
                  <a:lnTo>
                    <a:pt x="1018" y="442"/>
                  </a:lnTo>
                  <a:lnTo>
                    <a:pt x="1027" y="449"/>
                  </a:lnTo>
                  <a:lnTo>
                    <a:pt x="1034" y="458"/>
                  </a:lnTo>
                  <a:lnTo>
                    <a:pt x="1040" y="468"/>
                  </a:lnTo>
                  <a:lnTo>
                    <a:pt x="1042" y="479"/>
                  </a:lnTo>
                  <a:lnTo>
                    <a:pt x="1043" y="489"/>
                  </a:lnTo>
                  <a:lnTo>
                    <a:pt x="1042" y="500"/>
                  </a:lnTo>
                  <a:lnTo>
                    <a:pt x="1039" y="510"/>
                  </a:lnTo>
                  <a:lnTo>
                    <a:pt x="1033" y="521"/>
                  </a:lnTo>
                  <a:lnTo>
                    <a:pt x="1033" y="521"/>
                  </a:lnTo>
                  <a:close/>
                  <a:moveTo>
                    <a:pt x="1124" y="387"/>
                  </a:moveTo>
                  <a:lnTo>
                    <a:pt x="1124" y="387"/>
                  </a:lnTo>
                  <a:lnTo>
                    <a:pt x="1117" y="395"/>
                  </a:lnTo>
                  <a:lnTo>
                    <a:pt x="1108" y="402"/>
                  </a:lnTo>
                  <a:lnTo>
                    <a:pt x="1098" y="407"/>
                  </a:lnTo>
                  <a:lnTo>
                    <a:pt x="1088" y="410"/>
                  </a:lnTo>
                  <a:lnTo>
                    <a:pt x="1078" y="412"/>
                  </a:lnTo>
                  <a:lnTo>
                    <a:pt x="1067" y="410"/>
                  </a:lnTo>
                  <a:lnTo>
                    <a:pt x="1056" y="407"/>
                  </a:lnTo>
                  <a:lnTo>
                    <a:pt x="1045" y="402"/>
                  </a:lnTo>
                  <a:lnTo>
                    <a:pt x="1045" y="402"/>
                  </a:lnTo>
                  <a:lnTo>
                    <a:pt x="1036" y="394"/>
                  </a:lnTo>
                  <a:lnTo>
                    <a:pt x="1030" y="386"/>
                  </a:lnTo>
                  <a:lnTo>
                    <a:pt x="1024" y="376"/>
                  </a:lnTo>
                  <a:lnTo>
                    <a:pt x="1021" y="365"/>
                  </a:lnTo>
                  <a:lnTo>
                    <a:pt x="1020" y="354"/>
                  </a:lnTo>
                  <a:lnTo>
                    <a:pt x="1021" y="343"/>
                  </a:lnTo>
                  <a:lnTo>
                    <a:pt x="1024" y="334"/>
                  </a:lnTo>
                  <a:lnTo>
                    <a:pt x="1030" y="323"/>
                  </a:lnTo>
                  <a:lnTo>
                    <a:pt x="1030" y="323"/>
                  </a:lnTo>
                  <a:lnTo>
                    <a:pt x="1037" y="314"/>
                  </a:lnTo>
                  <a:lnTo>
                    <a:pt x="1046" y="308"/>
                  </a:lnTo>
                  <a:lnTo>
                    <a:pt x="1056" y="302"/>
                  </a:lnTo>
                  <a:lnTo>
                    <a:pt x="1067" y="299"/>
                  </a:lnTo>
                  <a:lnTo>
                    <a:pt x="1078" y="298"/>
                  </a:lnTo>
                  <a:lnTo>
                    <a:pt x="1088" y="299"/>
                  </a:lnTo>
                  <a:lnTo>
                    <a:pt x="1099" y="302"/>
                  </a:lnTo>
                  <a:lnTo>
                    <a:pt x="1109" y="308"/>
                  </a:lnTo>
                  <a:lnTo>
                    <a:pt x="1109" y="308"/>
                  </a:lnTo>
                  <a:lnTo>
                    <a:pt x="1118" y="315"/>
                  </a:lnTo>
                  <a:lnTo>
                    <a:pt x="1125" y="324"/>
                  </a:lnTo>
                  <a:lnTo>
                    <a:pt x="1130" y="334"/>
                  </a:lnTo>
                  <a:lnTo>
                    <a:pt x="1133" y="343"/>
                  </a:lnTo>
                  <a:lnTo>
                    <a:pt x="1134" y="354"/>
                  </a:lnTo>
                  <a:lnTo>
                    <a:pt x="1133" y="366"/>
                  </a:lnTo>
                  <a:lnTo>
                    <a:pt x="1130" y="376"/>
                  </a:lnTo>
                  <a:lnTo>
                    <a:pt x="1124" y="387"/>
                  </a:lnTo>
                  <a:lnTo>
                    <a:pt x="1124" y="387"/>
                  </a:lnTo>
                  <a:close/>
                  <a:moveTo>
                    <a:pt x="1250" y="471"/>
                  </a:moveTo>
                  <a:lnTo>
                    <a:pt x="1250" y="471"/>
                  </a:lnTo>
                  <a:lnTo>
                    <a:pt x="1242" y="480"/>
                  </a:lnTo>
                  <a:lnTo>
                    <a:pt x="1234" y="486"/>
                  </a:lnTo>
                  <a:lnTo>
                    <a:pt x="1224" y="492"/>
                  </a:lnTo>
                  <a:lnTo>
                    <a:pt x="1214" y="495"/>
                  </a:lnTo>
                  <a:lnTo>
                    <a:pt x="1203" y="496"/>
                  </a:lnTo>
                  <a:lnTo>
                    <a:pt x="1191" y="495"/>
                  </a:lnTo>
                  <a:lnTo>
                    <a:pt x="1182" y="492"/>
                  </a:lnTo>
                  <a:lnTo>
                    <a:pt x="1171" y="486"/>
                  </a:lnTo>
                  <a:lnTo>
                    <a:pt x="1171" y="486"/>
                  </a:lnTo>
                  <a:lnTo>
                    <a:pt x="1162" y="479"/>
                  </a:lnTo>
                  <a:lnTo>
                    <a:pt x="1156" y="470"/>
                  </a:lnTo>
                  <a:lnTo>
                    <a:pt x="1150" y="460"/>
                  </a:lnTo>
                  <a:lnTo>
                    <a:pt x="1147" y="451"/>
                  </a:lnTo>
                  <a:lnTo>
                    <a:pt x="1146" y="440"/>
                  </a:lnTo>
                  <a:lnTo>
                    <a:pt x="1147" y="428"/>
                  </a:lnTo>
                  <a:lnTo>
                    <a:pt x="1150" y="418"/>
                  </a:lnTo>
                  <a:lnTo>
                    <a:pt x="1156" y="407"/>
                  </a:lnTo>
                  <a:lnTo>
                    <a:pt x="1156" y="407"/>
                  </a:lnTo>
                  <a:lnTo>
                    <a:pt x="1163" y="399"/>
                  </a:lnTo>
                  <a:lnTo>
                    <a:pt x="1172" y="392"/>
                  </a:lnTo>
                  <a:lnTo>
                    <a:pt x="1182" y="387"/>
                  </a:lnTo>
                  <a:lnTo>
                    <a:pt x="1191" y="383"/>
                  </a:lnTo>
                  <a:lnTo>
                    <a:pt x="1202" y="382"/>
                  </a:lnTo>
                  <a:lnTo>
                    <a:pt x="1214" y="383"/>
                  </a:lnTo>
                  <a:lnTo>
                    <a:pt x="1224" y="387"/>
                  </a:lnTo>
                  <a:lnTo>
                    <a:pt x="1235" y="392"/>
                  </a:lnTo>
                  <a:lnTo>
                    <a:pt x="1235" y="392"/>
                  </a:lnTo>
                  <a:lnTo>
                    <a:pt x="1243" y="400"/>
                  </a:lnTo>
                  <a:lnTo>
                    <a:pt x="1250" y="408"/>
                  </a:lnTo>
                  <a:lnTo>
                    <a:pt x="1255" y="418"/>
                  </a:lnTo>
                  <a:lnTo>
                    <a:pt x="1259" y="428"/>
                  </a:lnTo>
                  <a:lnTo>
                    <a:pt x="1260" y="439"/>
                  </a:lnTo>
                  <a:lnTo>
                    <a:pt x="1259" y="451"/>
                  </a:lnTo>
                  <a:lnTo>
                    <a:pt x="1255" y="460"/>
                  </a:lnTo>
                  <a:lnTo>
                    <a:pt x="1250" y="471"/>
                  </a:lnTo>
                  <a:lnTo>
                    <a:pt x="1250" y="4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GB" sz="1588" dirty="0">
                <a:latin typeface="+mj-lt"/>
              </a:endParaRPr>
            </a:p>
          </p:txBody>
        </p:sp>
        <p:sp>
          <p:nvSpPr>
            <p:cNvPr id="73" name="TextBox 72"/>
            <p:cNvSpPr txBox="1"/>
            <p:nvPr/>
          </p:nvSpPr>
          <p:spPr>
            <a:xfrm>
              <a:off x="6948410" y="2907266"/>
              <a:ext cx="2192247" cy="307082"/>
            </a:xfrm>
            <a:prstGeom prst="rect">
              <a:avLst/>
            </a:prstGeom>
            <a:noFill/>
          </p:spPr>
          <p:txBody>
            <a:bodyPr wrap="square" lIns="0" tIns="0" rIns="0" bIns="0" rtlCol="0">
              <a:noAutofit/>
            </a:bodyPr>
            <a:lstStyle/>
            <a:p>
              <a:pPr>
                <a:spcAft>
                  <a:spcPts val="794"/>
                </a:spcAft>
              </a:pPr>
              <a:r>
                <a:rPr lang="en-GB" sz="1412" b="1" dirty="0">
                  <a:solidFill>
                    <a:schemeClr val="bg1"/>
                  </a:solidFill>
                  <a:latin typeface="+mj-lt"/>
                </a:rPr>
                <a:t>School Level Interventions </a:t>
              </a:r>
              <a:r>
                <a:rPr lang="en-GB" sz="1412" dirty="0">
                  <a:solidFill>
                    <a:schemeClr val="bg1"/>
                  </a:solidFill>
                  <a:latin typeface="+mj-lt"/>
                </a:rPr>
                <a:t>– Painting and Essay writing Competitions</a:t>
              </a:r>
              <a:endParaRPr lang="en-GB" sz="794" dirty="0">
                <a:solidFill>
                  <a:schemeClr val="bg1"/>
                </a:solidFill>
                <a:latin typeface="+mj-lt"/>
              </a:endParaRPr>
            </a:p>
          </p:txBody>
        </p:sp>
        <p:sp>
          <p:nvSpPr>
            <p:cNvPr id="74" name="TextBox 73"/>
            <p:cNvSpPr txBox="1"/>
            <p:nvPr/>
          </p:nvSpPr>
          <p:spPr>
            <a:xfrm>
              <a:off x="6948410" y="3716455"/>
              <a:ext cx="2068146" cy="534909"/>
            </a:xfrm>
            <a:prstGeom prst="rect">
              <a:avLst/>
            </a:prstGeom>
            <a:noFill/>
          </p:spPr>
          <p:txBody>
            <a:bodyPr wrap="square" lIns="0" tIns="0" rIns="0" bIns="0" rtlCol="0">
              <a:noAutofit/>
            </a:bodyPr>
            <a:lstStyle/>
            <a:p>
              <a:pPr>
                <a:spcAft>
                  <a:spcPts val="794"/>
                </a:spcAft>
              </a:pPr>
              <a:r>
                <a:rPr lang="en-GB" sz="1412" b="1" dirty="0">
                  <a:solidFill>
                    <a:schemeClr val="bg1"/>
                  </a:solidFill>
                  <a:latin typeface="+mj-lt"/>
                </a:rPr>
                <a:t>India International Trade Fair &amp; Oil &amp; Gas Conservation Fortnight - </a:t>
              </a:r>
              <a:r>
                <a:rPr lang="en-GB" sz="1235" dirty="0">
                  <a:solidFill>
                    <a:schemeClr val="bg1"/>
                  </a:solidFill>
                  <a:latin typeface="+mj-lt"/>
                </a:rPr>
                <a:t>Events, Exhibitions, Stalls, Games, Puzzles, Word hunt </a:t>
              </a:r>
              <a:endParaRPr lang="en-GB" sz="1412" b="1" dirty="0">
                <a:solidFill>
                  <a:schemeClr val="bg1"/>
                </a:solidFill>
                <a:latin typeface="+mj-lt"/>
              </a:endParaRPr>
            </a:p>
          </p:txBody>
        </p:sp>
        <p:sp>
          <p:nvSpPr>
            <p:cNvPr id="75" name="TextBox 74"/>
            <p:cNvSpPr txBox="1"/>
            <p:nvPr/>
          </p:nvSpPr>
          <p:spPr>
            <a:xfrm>
              <a:off x="7021528" y="4491465"/>
              <a:ext cx="2192247" cy="307082"/>
            </a:xfrm>
            <a:prstGeom prst="rect">
              <a:avLst/>
            </a:prstGeom>
            <a:noFill/>
          </p:spPr>
          <p:txBody>
            <a:bodyPr wrap="square" lIns="0" tIns="0" rIns="0" bIns="0" rtlCol="0">
              <a:noAutofit/>
            </a:bodyPr>
            <a:lstStyle/>
            <a:p>
              <a:pPr>
                <a:spcAft>
                  <a:spcPts val="794"/>
                </a:spcAft>
              </a:pPr>
              <a:r>
                <a:rPr lang="en-GB" sz="1412" b="1" i="1" dirty="0">
                  <a:solidFill>
                    <a:schemeClr val="bg1"/>
                  </a:solidFill>
                  <a:latin typeface="+mj-lt"/>
                </a:rPr>
                <a:t>Raahgiri </a:t>
              </a:r>
              <a:r>
                <a:rPr lang="en-GB" sz="1412" dirty="0">
                  <a:solidFill>
                    <a:schemeClr val="bg1"/>
                  </a:solidFill>
                  <a:latin typeface="+mj-lt"/>
                </a:rPr>
                <a:t>- </a:t>
              </a:r>
              <a:r>
                <a:rPr lang="en-GB" sz="1412" i="1" dirty="0">
                  <a:solidFill>
                    <a:schemeClr val="bg1"/>
                  </a:solidFill>
                  <a:latin typeface="+mj-lt"/>
                </a:rPr>
                <a:t>Nukkad Natak </a:t>
              </a:r>
              <a:r>
                <a:rPr lang="en-GB" sz="1412" dirty="0">
                  <a:solidFill>
                    <a:schemeClr val="bg1"/>
                  </a:solidFill>
                  <a:latin typeface="+mj-lt"/>
                </a:rPr>
                <a:t>(Street plays), Slow Cycling Competitions, Pledge writing,        </a:t>
              </a:r>
              <a:r>
                <a:rPr lang="en-US" sz="1412" dirty="0">
                  <a:solidFill>
                    <a:schemeClr val="bg1"/>
                  </a:solidFill>
                  <a:latin typeface="+mj-lt"/>
                </a:rPr>
                <a:t>Demonstration of particulate matter (measurements) at crossings and fuel stations </a:t>
              </a:r>
              <a:endParaRPr lang="en-GB" sz="1412" dirty="0">
                <a:solidFill>
                  <a:schemeClr val="bg1"/>
                </a:solidFill>
                <a:latin typeface="+mj-lt"/>
              </a:endParaRPr>
            </a:p>
          </p:txBody>
        </p:sp>
        <p:sp>
          <p:nvSpPr>
            <p:cNvPr id="84" name="TextBox 83"/>
            <p:cNvSpPr txBox="1"/>
            <p:nvPr/>
          </p:nvSpPr>
          <p:spPr>
            <a:xfrm>
              <a:off x="9052298" y="3692289"/>
              <a:ext cx="799911" cy="410924"/>
            </a:xfrm>
            <a:prstGeom prst="rect">
              <a:avLst/>
            </a:prstGeom>
            <a:noFill/>
          </p:spPr>
          <p:txBody>
            <a:bodyPr wrap="square" lIns="0" tIns="0" rIns="0" bIns="0" rtlCol="0">
              <a:noAutofit/>
            </a:bodyPr>
            <a:lstStyle/>
            <a:p>
              <a:pPr algn="ctr">
                <a:spcAft>
                  <a:spcPts val="794"/>
                </a:spcAft>
              </a:pPr>
              <a:r>
                <a:rPr lang="en-US" sz="1412" b="1" i="1" dirty="0">
                  <a:solidFill>
                    <a:schemeClr val="accent4">
                      <a:lumMod val="75000"/>
                    </a:schemeClr>
                  </a:solidFill>
                  <a:latin typeface="+mj-lt"/>
                </a:rPr>
                <a:t>Over 118,000 subscribers on Facebook</a:t>
              </a:r>
              <a:endParaRPr lang="en-GB" sz="1412" b="1" i="1" dirty="0">
                <a:solidFill>
                  <a:schemeClr val="accent4">
                    <a:lumMod val="75000"/>
                  </a:schemeClr>
                </a:solidFill>
                <a:latin typeface="+mj-lt"/>
              </a:endParaRPr>
            </a:p>
          </p:txBody>
        </p:sp>
      </p:grpSp>
      <p:grpSp>
        <p:nvGrpSpPr>
          <p:cNvPr id="89" name="Group 88"/>
          <p:cNvGrpSpPr/>
          <p:nvPr/>
        </p:nvGrpSpPr>
        <p:grpSpPr>
          <a:xfrm>
            <a:off x="1518542" y="2566590"/>
            <a:ext cx="689434" cy="736350"/>
            <a:chOff x="592807" y="5907019"/>
            <a:chExt cx="612000" cy="612000"/>
          </a:xfrm>
        </p:grpSpPr>
        <p:sp>
          <p:nvSpPr>
            <p:cNvPr id="90" name="Oval 89"/>
            <p:cNvSpPr/>
            <p:nvPr/>
          </p:nvSpPr>
          <p:spPr bwMode="ltGray">
            <a:xfrm>
              <a:off x="592807" y="5907019"/>
              <a:ext cx="612000" cy="612000"/>
            </a:xfrm>
            <a:prstGeom prst="ellipse">
              <a:avLst/>
            </a:prstGeom>
            <a:solidFill>
              <a:schemeClr val="accent5"/>
            </a:solidFill>
            <a:ln w="31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88" dirty="0">
                <a:solidFill>
                  <a:schemeClr val="bg1"/>
                </a:solidFill>
                <a:latin typeface="Georgia" pitchFamily="18" charset="0"/>
              </a:endParaRPr>
            </a:p>
          </p:txBody>
        </p:sp>
        <p:sp>
          <p:nvSpPr>
            <p:cNvPr id="91" name="Freeform 4926"/>
            <p:cNvSpPr>
              <a:spLocks noEditPoints="1"/>
            </p:cNvSpPr>
            <p:nvPr/>
          </p:nvSpPr>
          <p:spPr bwMode="auto">
            <a:xfrm>
              <a:off x="672351" y="6086312"/>
              <a:ext cx="452913" cy="310775"/>
            </a:xfrm>
            <a:custGeom>
              <a:avLst/>
              <a:gdLst>
                <a:gd name="T0" fmla="*/ 306 w 376"/>
                <a:gd name="T1" fmla="*/ 112 h 258"/>
                <a:gd name="T2" fmla="*/ 306 w 376"/>
                <a:gd name="T3" fmla="*/ 178 h 258"/>
                <a:gd name="T4" fmla="*/ 282 w 376"/>
                <a:gd name="T5" fmla="*/ 200 h 258"/>
                <a:gd name="T6" fmla="*/ 254 w 376"/>
                <a:gd name="T7" fmla="*/ 216 h 258"/>
                <a:gd name="T8" fmla="*/ 222 w 376"/>
                <a:gd name="T9" fmla="*/ 226 h 258"/>
                <a:gd name="T10" fmla="*/ 190 w 376"/>
                <a:gd name="T11" fmla="*/ 230 h 258"/>
                <a:gd name="T12" fmla="*/ 172 w 376"/>
                <a:gd name="T13" fmla="*/ 230 h 258"/>
                <a:gd name="T14" fmla="*/ 138 w 376"/>
                <a:gd name="T15" fmla="*/ 222 h 258"/>
                <a:gd name="T16" fmla="*/ 108 w 376"/>
                <a:gd name="T17" fmla="*/ 208 h 258"/>
                <a:gd name="T18" fmla="*/ 82 w 376"/>
                <a:gd name="T19" fmla="*/ 188 h 258"/>
                <a:gd name="T20" fmla="*/ 70 w 376"/>
                <a:gd name="T21" fmla="*/ 112 h 258"/>
                <a:gd name="T22" fmla="*/ 176 w 376"/>
                <a:gd name="T23" fmla="*/ 148 h 258"/>
                <a:gd name="T24" fmla="*/ 188 w 376"/>
                <a:gd name="T25" fmla="*/ 150 h 258"/>
                <a:gd name="T26" fmla="*/ 200 w 376"/>
                <a:gd name="T27" fmla="*/ 148 h 258"/>
                <a:gd name="T28" fmla="*/ 190 w 376"/>
                <a:gd name="T29" fmla="*/ 0 h 258"/>
                <a:gd name="T30" fmla="*/ 186 w 376"/>
                <a:gd name="T31" fmla="*/ 0 h 258"/>
                <a:gd name="T32" fmla="*/ 8 w 376"/>
                <a:gd name="T33" fmla="*/ 44 h 258"/>
                <a:gd name="T34" fmla="*/ 0 w 376"/>
                <a:gd name="T35" fmla="*/ 54 h 258"/>
                <a:gd name="T36" fmla="*/ 2 w 376"/>
                <a:gd name="T37" fmla="*/ 60 h 258"/>
                <a:gd name="T38" fmla="*/ 184 w 376"/>
                <a:gd name="T39" fmla="*/ 124 h 258"/>
                <a:gd name="T40" fmla="*/ 188 w 376"/>
                <a:gd name="T41" fmla="*/ 124 h 258"/>
                <a:gd name="T42" fmla="*/ 192 w 376"/>
                <a:gd name="T43" fmla="*/ 124 h 258"/>
                <a:gd name="T44" fmla="*/ 370 w 376"/>
                <a:gd name="T45" fmla="*/ 64 h 258"/>
                <a:gd name="T46" fmla="*/ 376 w 376"/>
                <a:gd name="T47" fmla="*/ 54 h 258"/>
                <a:gd name="T48" fmla="*/ 374 w 376"/>
                <a:gd name="T49" fmla="*/ 48 h 258"/>
                <a:gd name="T50" fmla="*/ 368 w 376"/>
                <a:gd name="T51" fmla="*/ 44 h 258"/>
                <a:gd name="T52" fmla="*/ 348 w 376"/>
                <a:gd name="T53" fmla="*/ 98 h 258"/>
                <a:gd name="T54" fmla="*/ 328 w 376"/>
                <a:gd name="T55" fmla="*/ 172 h 258"/>
                <a:gd name="T56" fmla="*/ 332 w 376"/>
                <a:gd name="T57" fmla="*/ 170 h 258"/>
                <a:gd name="T58" fmla="*/ 338 w 376"/>
                <a:gd name="T59" fmla="*/ 170 h 258"/>
                <a:gd name="T60" fmla="*/ 348 w 376"/>
                <a:gd name="T61" fmla="*/ 172 h 258"/>
                <a:gd name="T62" fmla="*/ 338 w 376"/>
                <a:gd name="T63" fmla="*/ 200 h 258"/>
                <a:gd name="T64" fmla="*/ 332 w 376"/>
                <a:gd name="T65" fmla="*/ 198 h 258"/>
                <a:gd name="T66" fmla="*/ 318 w 376"/>
                <a:gd name="T67" fmla="*/ 258 h 258"/>
                <a:gd name="T68" fmla="*/ 348 w 376"/>
                <a:gd name="T69" fmla="*/ 194 h 258"/>
                <a:gd name="T70" fmla="*/ 344 w 376"/>
                <a:gd name="T71" fmla="*/ 198 h 258"/>
                <a:gd name="T72" fmla="*/ 338 w 376"/>
                <a:gd name="T73" fmla="*/ 20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76" h="258">
                  <a:moveTo>
                    <a:pt x="200" y="148"/>
                  </a:moveTo>
                  <a:lnTo>
                    <a:pt x="306" y="112"/>
                  </a:lnTo>
                  <a:lnTo>
                    <a:pt x="306" y="178"/>
                  </a:lnTo>
                  <a:lnTo>
                    <a:pt x="306" y="178"/>
                  </a:lnTo>
                  <a:lnTo>
                    <a:pt x="294" y="188"/>
                  </a:lnTo>
                  <a:lnTo>
                    <a:pt x="282" y="200"/>
                  </a:lnTo>
                  <a:lnTo>
                    <a:pt x="268" y="208"/>
                  </a:lnTo>
                  <a:lnTo>
                    <a:pt x="254" y="216"/>
                  </a:lnTo>
                  <a:lnTo>
                    <a:pt x="238" y="222"/>
                  </a:lnTo>
                  <a:lnTo>
                    <a:pt x="222" y="226"/>
                  </a:lnTo>
                  <a:lnTo>
                    <a:pt x="206" y="230"/>
                  </a:lnTo>
                  <a:lnTo>
                    <a:pt x="190" y="230"/>
                  </a:lnTo>
                  <a:lnTo>
                    <a:pt x="190" y="230"/>
                  </a:lnTo>
                  <a:lnTo>
                    <a:pt x="172" y="230"/>
                  </a:lnTo>
                  <a:lnTo>
                    <a:pt x="154" y="226"/>
                  </a:lnTo>
                  <a:lnTo>
                    <a:pt x="138" y="222"/>
                  </a:lnTo>
                  <a:lnTo>
                    <a:pt x="122" y="216"/>
                  </a:lnTo>
                  <a:lnTo>
                    <a:pt x="108" y="208"/>
                  </a:lnTo>
                  <a:lnTo>
                    <a:pt x="94" y="198"/>
                  </a:lnTo>
                  <a:lnTo>
                    <a:pt x="82" y="188"/>
                  </a:lnTo>
                  <a:lnTo>
                    <a:pt x="70" y="176"/>
                  </a:lnTo>
                  <a:lnTo>
                    <a:pt x="70" y="112"/>
                  </a:lnTo>
                  <a:lnTo>
                    <a:pt x="176" y="148"/>
                  </a:lnTo>
                  <a:lnTo>
                    <a:pt x="176" y="148"/>
                  </a:lnTo>
                  <a:lnTo>
                    <a:pt x="188" y="150"/>
                  </a:lnTo>
                  <a:lnTo>
                    <a:pt x="188" y="150"/>
                  </a:lnTo>
                  <a:lnTo>
                    <a:pt x="200" y="148"/>
                  </a:lnTo>
                  <a:lnTo>
                    <a:pt x="200" y="148"/>
                  </a:lnTo>
                  <a:close/>
                  <a:moveTo>
                    <a:pt x="368" y="44"/>
                  </a:moveTo>
                  <a:lnTo>
                    <a:pt x="190" y="0"/>
                  </a:lnTo>
                  <a:lnTo>
                    <a:pt x="190" y="0"/>
                  </a:lnTo>
                  <a:lnTo>
                    <a:pt x="186" y="0"/>
                  </a:lnTo>
                  <a:lnTo>
                    <a:pt x="8" y="44"/>
                  </a:lnTo>
                  <a:lnTo>
                    <a:pt x="8" y="44"/>
                  </a:lnTo>
                  <a:lnTo>
                    <a:pt x="2" y="48"/>
                  </a:lnTo>
                  <a:lnTo>
                    <a:pt x="0" y="54"/>
                  </a:lnTo>
                  <a:lnTo>
                    <a:pt x="0" y="54"/>
                  </a:lnTo>
                  <a:lnTo>
                    <a:pt x="2" y="60"/>
                  </a:lnTo>
                  <a:lnTo>
                    <a:pt x="6" y="64"/>
                  </a:lnTo>
                  <a:lnTo>
                    <a:pt x="184" y="124"/>
                  </a:lnTo>
                  <a:lnTo>
                    <a:pt x="184" y="124"/>
                  </a:lnTo>
                  <a:lnTo>
                    <a:pt x="188" y="124"/>
                  </a:lnTo>
                  <a:lnTo>
                    <a:pt x="188" y="124"/>
                  </a:lnTo>
                  <a:lnTo>
                    <a:pt x="192" y="124"/>
                  </a:lnTo>
                  <a:lnTo>
                    <a:pt x="370" y="64"/>
                  </a:lnTo>
                  <a:lnTo>
                    <a:pt x="370" y="64"/>
                  </a:lnTo>
                  <a:lnTo>
                    <a:pt x="374" y="60"/>
                  </a:lnTo>
                  <a:lnTo>
                    <a:pt x="376" y="54"/>
                  </a:lnTo>
                  <a:lnTo>
                    <a:pt x="376" y="54"/>
                  </a:lnTo>
                  <a:lnTo>
                    <a:pt x="374" y="48"/>
                  </a:lnTo>
                  <a:lnTo>
                    <a:pt x="368" y="44"/>
                  </a:lnTo>
                  <a:lnTo>
                    <a:pt x="368" y="44"/>
                  </a:lnTo>
                  <a:close/>
                  <a:moveTo>
                    <a:pt x="348" y="172"/>
                  </a:moveTo>
                  <a:lnTo>
                    <a:pt x="348" y="98"/>
                  </a:lnTo>
                  <a:lnTo>
                    <a:pt x="328" y="106"/>
                  </a:lnTo>
                  <a:lnTo>
                    <a:pt x="328" y="172"/>
                  </a:lnTo>
                  <a:lnTo>
                    <a:pt x="328" y="172"/>
                  </a:lnTo>
                  <a:lnTo>
                    <a:pt x="332" y="170"/>
                  </a:lnTo>
                  <a:lnTo>
                    <a:pt x="338" y="170"/>
                  </a:lnTo>
                  <a:lnTo>
                    <a:pt x="338" y="170"/>
                  </a:lnTo>
                  <a:lnTo>
                    <a:pt x="344" y="170"/>
                  </a:lnTo>
                  <a:lnTo>
                    <a:pt x="348" y="172"/>
                  </a:lnTo>
                  <a:lnTo>
                    <a:pt x="348" y="172"/>
                  </a:lnTo>
                  <a:close/>
                  <a:moveTo>
                    <a:pt x="338" y="200"/>
                  </a:moveTo>
                  <a:lnTo>
                    <a:pt x="338" y="200"/>
                  </a:lnTo>
                  <a:lnTo>
                    <a:pt x="332" y="198"/>
                  </a:lnTo>
                  <a:lnTo>
                    <a:pt x="326" y="194"/>
                  </a:lnTo>
                  <a:lnTo>
                    <a:pt x="318" y="258"/>
                  </a:lnTo>
                  <a:lnTo>
                    <a:pt x="356" y="258"/>
                  </a:lnTo>
                  <a:lnTo>
                    <a:pt x="348" y="194"/>
                  </a:lnTo>
                  <a:lnTo>
                    <a:pt x="348" y="194"/>
                  </a:lnTo>
                  <a:lnTo>
                    <a:pt x="344" y="198"/>
                  </a:lnTo>
                  <a:lnTo>
                    <a:pt x="338" y="200"/>
                  </a:lnTo>
                  <a:lnTo>
                    <a:pt x="338" y="20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GB" sz="1588" dirty="0"/>
            </a:p>
          </p:txBody>
        </p:sp>
      </p:grpSp>
      <p:sp>
        <p:nvSpPr>
          <p:cNvPr id="92" name="Freeform 357"/>
          <p:cNvSpPr>
            <a:spLocks noEditPoints="1"/>
          </p:cNvSpPr>
          <p:nvPr/>
        </p:nvSpPr>
        <p:spPr bwMode="auto">
          <a:xfrm>
            <a:off x="1641384" y="4036560"/>
            <a:ext cx="484688" cy="568647"/>
          </a:xfrm>
          <a:custGeom>
            <a:avLst/>
            <a:gdLst>
              <a:gd name="T0" fmla="*/ 2314 w 3368"/>
              <a:gd name="T1" fmla="*/ 20 h 3646"/>
              <a:gd name="T2" fmla="*/ 2596 w 3368"/>
              <a:gd name="T3" fmla="*/ 6 h 3646"/>
              <a:gd name="T4" fmla="*/ 2870 w 3368"/>
              <a:gd name="T5" fmla="*/ 84 h 3646"/>
              <a:gd name="T6" fmla="*/ 3110 w 3368"/>
              <a:gd name="T7" fmla="*/ 252 h 3646"/>
              <a:gd name="T8" fmla="*/ 3262 w 3368"/>
              <a:gd name="T9" fmla="*/ 456 h 3646"/>
              <a:gd name="T10" fmla="*/ 3354 w 3368"/>
              <a:gd name="T11" fmla="*/ 718 h 3646"/>
              <a:gd name="T12" fmla="*/ 3360 w 3368"/>
              <a:gd name="T13" fmla="*/ 990 h 3646"/>
              <a:gd name="T14" fmla="*/ 3282 w 3368"/>
              <a:gd name="T15" fmla="*/ 1252 h 3646"/>
              <a:gd name="T16" fmla="*/ 3074 w 3368"/>
              <a:gd name="T17" fmla="*/ 1318 h 3646"/>
              <a:gd name="T18" fmla="*/ 2794 w 3368"/>
              <a:gd name="T19" fmla="*/ 1178 h 3646"/>
              <a:gd name="T20" fmla="*/ 2492 w 3368"/>
              <a:gd name="T21" fmla="*/ 904 h 3646"/>
              <a:gd name="T22" fmla="*/ 2278 w 3368"/>
              <a:gd name="T23" fmla="*/ 610 h 3646"/>
              <a:gd name="T24" fmla="*/ 2132 w 3368"/>
              <a:gd name="T25" fmla="*/ 262 h 3646"/>
              <a:gd name="T26" fmla="*/ 340 w 3368"/>
              <a:gd name="T27" fmla="*/ 2486 h 3646"/>
              <a:gd name="T28" fmla="*/ 394 w 3368"/>
              <a:gd name="T29" fmla="*/ 2666 h 3646"/>
              <a:gd name="T30" fmla="*/ 564 w 3368"/>
              <a:gd name="T31" fmla="*/ 2750 h 3646"/>
              <a:gd name="T32" fmla="*/ 1970 w 3368"/>
              <a:gd name="T33" fmla="*/ 1448 h 3646"/>
              <a:gd name="T34" fmla="*/ 1730 w 3368"/>
              <a:gd name="T35" fmla="*/ 1108 h 3646"/>
              <a:gd name="T36" fmla="*/ 346 w 3368"/>
              <a:gd name="T37" fmla="*/ 2890 h 3646"/>
              <a:gd name="T38" fmla="*/ 244 w 3368"/>
              <a:gd name="T39" fmla="*/ 3100 h 3646"/>
              <a:gd name="T40" fmla="*/ 252 w 3368"/>
              <a:gd name="T41" fmla="*/ 3254 h 3646"/>
              <a:gd name="T42" fmla="*/ 324 w 3368"/>
              <a:gd name="T43" fmla="*/ 3350 h 3646"/>
              <a:gd name="T44" fmla="*/ 482 w 3368"/>
              <a:gd name="T45" fmla="*/ 3406 h 3646"/>
              <a:gd name="T46" fmla="*/ 834 w 3368"/>
              <a:gd name="T47" fmla="*/ 3328 h 3646"/>
              <a:gd name="T48" fmla="*/ 1356 w 3368"/>
              <a:gd name="T49" fmla="*/ 2924 h 3646"/>
              <a:gd name="T50" fmla="*/ 1852 w 3368"/>
              <a:gd name="T51" fmla="*/ 2446 h 3646"/>
              <a:gd name="T52" fmla="*/ 2350 w 3368"/>
              <a:gd name="T53" fmla="*/ 2174 h 3646"/>
              <a:gd name="T54" fmla="*/ 2620 w 3368"/>
              <a:gd name="T55" fmla="*/ 2136 h 3646"/>
              <a:gd name="T56" fmla="*/ 2868 w 3368"/>
              <a:gd name="T57" fmla="*/ 2186 h 3646"/>
              <a:gd name="T58" fmla="*/ 3154 w 3368"/>
              <a:gd name="T59" fmla="*/ 2424 h 3646"/>
              <a:gd name="T60" fmla="*/ 3282 w 3368"/>
              <a:gd name="T61" fmla="*/ 2732 h 3646"/>
              <a:gd name="T62" fmla="*/ 3288 w 3368"/>
              <a:gd name="T63" fmla="*/ 3126 h 3646"/>
              <a:gd name="T64" fmla="*/ 3054 w 3368"/>
              <a:gd name="T65" fmla="*/ 3094 h 3646"/>
              <a:gd name="T66" fmla="*/ 3050 w 3368"/>
              <a:gd name="T67" fmla="*/ 2786 h 3646"/>
              <a:gd name="T68" fmla="*/ 2960 w 3368"/>
              <a:gd name="T69" fmla="*/ 2560 h 3646"/>
              <a:gd name="T70" fmla="*/ 2776 w 3368"/>
              <a:gd name="T71" fmla="*/ 2404 h 3646"/>
              <a:gd name="T72" fmla="*/ 2502 w 3368"/>
              <a:gd name="T73" fmla="*/ 2382 h 3646"/>
              <a:gd name="T74" fmla="*/ 2096 w 3368"/>
              <a:gd name="T75" fmla="*/ 2560 h 3646"/>
              <a:gd name="T76" fmla="*/ 1606 w 3368"/>
              <a:gd name="T77" fmla="*/ 3004 h 3646"/>
              <a:gd name="T78" fmla="*/ 1048 w 3368"/>
              <a:gd name="T79" fmla="*/ 3480 h 3646"/>
              <a:gd name="T80" fmla="*/ 518 w 3368"/>
              <a:gd name="T81" fmla="*/ 3646 h 3646"/>
              <a:gd name="T82" fmla="*/ 240 w 3368"/>
              <a:gd name="T83" fmla="*/ 3578 h 3646"/>
              <a:gd name="T84" fmla="*/ 62 w 3368"/>
              <a:gd name="T85" fmla="*/ 3402 h 3646"/>
              <a:gd name="T86" fmla="*/ 0 w 3368"/>
              <a:gd name="T87" fmla="*/ 3156 h 3646"/>
              <a:gd name="T88" fmla="*/ 98 w 3368"/>
              <a:gd name="T89" fmla="*/ 2832 h 3646"/>
              <a:gd name="T90" fmla="*/ 3098 w 3368"/>
              <a:gd name="T91" fmla="*/ 1496 h 3646"/>
              <a:gd name="T92" fmla="*/ 2708 w 3368"/>
              <a:gd name="T93" fmla="*/ 1284 h 3646"/>
              <a:gd name="T94" fmla="*/ 2358 w 3368"/>
              <a:gd name="T95" fmla="*/ 950 h 3646"/>
              <a:gd name="T96" fmla="*/ 2138 w 3368"/>
              <a:gd name="T97" fmla="*/ 632 h 3646"/>
              <a:gd name="T98" fmla="*/ 1976 w 3368"/>
              <a:gd name="T99" fmla="*/ 252 h 3646"/>
              <a:gd name="T100" fmla="*/ 1826 w 3368"/>
              <a:gd name="T101" fmla="*/ 440 h 3646"/>
              <a:gd name="T102" fmla="*/ 1770 w 3368"/>
              <a:gd name="T103" fmla="*/ 792 h 3646"/>
              <a:gd name="T104" fmla="*/ 1908 w 3368"/>
              <a:gd name="T105" fmla="*/ 1146 h 3646"/>
              <a:gd name="T106" fmla="*/ 2246 w 3368"/>
              <a:gd name="T107" fmla="*/ 1504 h 3646"/>
              <a:gd name="T108" fmla="*/ 2574 w 3368"/>
              <a:gd name="T109" fmla="*/ 1624 h 3646"/>
              <a:gd name="T110" fmla="*/ 2932 w 3368"/>
              <a:gd name="T111" fmla="*/ 1576 h 3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68" h="3646">
                <a:moveTo>
                  <a:pt x="2108" y="92"/>
                </a:moveTo>
                <a:lnTo>
                  <a:pt x="2108" y="92"/>
                </a:lnTo>
                <a:lnTo>
                  <a:pt x="2142" y="76"/>
                </a:lnTo>
                <a:lnTo>
                  <a:pt x="2176" y="62"/>
                </a:lnTo>
                <a:lnTo>
                  <a:pt x="2210" y="50"/>
                </a:lnTo>
                <a:lnTo>
                  <a:pt x="2244" y="38"/>
                </a:lnTo>
                <a:lnTo>
                  <a:pt x="2278" y="28"/>
                </a:lnTo>
                <a:lnTo>
                  <a:pt x="2314" y="20"/>
                </a:lnTo>
                <a:lnTo>
                  <a:pt x="2348" y="14"/>
                </a:lnTo>
                <a:lnTo>
                  <a:pt x="2384" y="8"/>
                </a:lnTo>
                <a:lnTo>
                  <a:pt x="2418" y="4"/>
                </a:lnTo>
                <a:lnTo>
                  <a:pt x="2454" y="2"/>
                </a:lnTo>
                <a:lnTo>
                  <a:pt x="2490" y="0"/>
                </a:lnTo>
                <a:lnTo>
                  <a:pt x="2526" y="2"/>
                </a:lnTo>
                <a:lnTo>
                  <a:pt x="2562" y="4"/>
                </a:lnTo>
                <a:lnTo>
                  <a:pt x="2596" y="6"/>
                </a:lnTo>
                <a:lnTo>
                  <a:pt x="2632" y="12"/>
                </a:lnTo>
                <a:lnTo>
                  <a:pt x="2666" y="18"/>
                </a:lnTo>
                <a:lnTo>
                  <a:pt x="2702" y="26"/>
                </a:lnTo>
                <a:lnTo>
                  <a:pt x="2736" y="34"/>
                </a:lnTo>
                <a:lnTo>
                  <a:pt x="2770" y="44"/>
                </a:lnTo>
                <a:lnTo>
                  <a:pt x="2804" y="56"/>
                </a:lnTo>
                <a:lnTo>
                  <a:pt x="2838" y="70"/>
                </a:lnTo>
                <a:lnTo>
                  <a:pt x="2870" y="84"/>
                </a:lnTo>
                <a:lnTo>
                  <a:pt x="2902" y="100"/>
                </a:lnTo>
                <a:lnTo>
                  <a:pt x="2934" y="118"/>
                </a:lnTo>
                <a:lnTo>
                  <a:pt x="2964" y="136"/>
                </a:lnTo>
                <a:lnTo>
                  <a:pt x="2996" y="158"/>
                </a:lnTo>
                <a:lnTo>
                  <a:pt x="3024" y="178"/>
                </a:lnTo>
                <a:lnTo>
                  <a:pt x="3054" y="202"/>
                </a:lnTo>
                <a:lnTo>
                  <a:pt x="3082" y="226"/>
                </a:lnTo>
                <a:lnTo>
                  <a:pt x="3110" y="252"/>
                </a:lnTo>
                <a:lnTo>
                  <a:pt x="3136" y="280"/>
                </a:lnTo>
                <a:lnTo>
                  <a:pt x="3160" y="308"/>
                </a:lnTo>
                <a:lnTo>
                  <a:pt x="3160" y="308"/>
                </a:lnTo>
                <a:lnTo>
                  <a:pt x="3184" y="336"/>
                </a:lnTo>
                <a:lnTo>
                  <a:pt x="3206" y="366"/>
                </a:lnTo>
                <a:lnTo>
                  <a:pt x="3226" y="394"/>
                </a:lnTo>
                <a:lnTo>
                  <a:pt x="3246" y="426"/>
                </a:lnTo>
                <a:lnTo>
                  <a:pt x="3262" y="456"/>
                </a:lnTo>
                <a:lnTo>
                  <a:pt x="3280" y="488"/>
                </a:lnTo>
                <a:lnTo>
                  <a:pt x="3294" y="520"/>
                </a:lnTo>
                <a:lnTo>
                  <a:pt x="3308" y="552"/>
                </a:lnTo>
                <a:lnTo>
                  <a:pt x="3320" y="584"/>
                </a:lnTo>
                <a:lnTo>
                  <a:pt x="3330" y="618"/>
                </a:lnTo>
                <a:lnTo>
                  <a:pt x="3340" y="650"/>
                </a:lnTo>
                <a:lnTo>
                  <a:pt x="3348" y="684"/>
                </a:lnTo>
                <a:lnTo>
                  <a:pt x="3354" y="718"/>
                </a:lnTo>
                <a:lnTo>
                  <a:pt x="3360" y="752"/>
                </a:lnTo>
                <a:lnTo>
                  <a:pt x="3364" y="786"/>
                </a:lnTo>
                <a:lnTo>
                  <a:pt x="3368" y="820"/>
                </a:lnTo>
                <a:lnTo>
                  <a:pt x="3368" y="854"/>
                </a:lnTo>
                <a:lnTo>
                  <a:pt x="3368" y="888"/>
                </a:lnTo>
                <a:lnTo>
                  <a:pt x="3368" y="922"/>
                </a:lnTo>
                <a:lnTo>
                  <a:pt x="3364" y="956"/>
                </a:lnTo>
                <a:lnTo>
                  <a:pt x="3360" y="990"/>
                </a:lnTo>
                <a:lnTo>
                  <a:pt x="3356" y="1024"/>
                </a:lnTo>
                <a:lnTo>
                  <a:pt x="3348" y="1058"/>
                </a:lnTo>
                <a:lnTo>
                  <a:pt x="3342" y="1090"/>
                </a:lnTo>
                <a:lnTo>
                  <a:pt x="3332" y="1124"/>
                </a:lnTo>
                <a:lnTo>
                  <a:pt x="3322" y="1156"/>
                </a:lnTo>
                <a:lnTo>
                  <a:pt x="3310" y="1188"/>
                </a:lnTo>
                <a:lnTo>
                  <a:pt x="3296" y="1220"/>
                </a:lnTo>
                <a:lnTo>
                  <a:pt x="3282" y="1252"/>
                </a:lnTo>
                <a:lnTo>
                  <a:pt x="3266" y="1284"/>
                </a:lnTo>
                <a:lnTo>
                  <a:pt x="3250" y="1314"/>
                </a:lnTo>
                <a:lnTo>
                  <a:pt x="3232" y="1344"/>
                </a:lnTo>
                <a:lnTo>
                  <a:pt x="3232" y="1344"/>
                </a:lnTo>
                <a:lnTo>
                  <a:pt x="3194" y="1342"/>
                </a:lnTo>
                <a:lnTo>
                  <a:pt x="3154" y="1338"/>
                </a:lnTo>
                <a:lnTo>
                  <a:pt x="3114" y="1330"/>
                </a:lnTo>
                <a:lnTo>
                  <a:pt x="3074" y="1318"/>
                </a:lnTo>
                <a:lnTo>
                  <a:pt x="3074" y="1318"/>
                </a:lnTo>
                <a:lnTo>
                  <a:pt x="3034" y="1306"/>
                </a:lnTo>
                <a:lnTo>
                  <a:pt x="2994" y="1290"/>
                </a:lnTo>
                <a:lnTo>
                  <a:pt x="2954" y="1272"/>
                </a:lnTo>
                <a:lnTo>
                  <a:pt x="2914" y="1252"/>
                </a:lnTo>
                <a:lnTo>
                  <a:pt x="2874" y="1228"/>
                </a:lnTo>
                <a:lnTo>
                  <a:pt x="2834" y="1204"/>
                </a:lnTo>
                <a:lnTo>
                  <a:pt x="2794" y="1178"/>
                </a:lnTo>
                <a:lnTo>
                  <a:pt x="2754" y="1148"/>
                </a:lnTo>
                <a:lnTo>
                  <a:pt x="2714" y="1118"/>
                </a:lnTo>
                <a:lnTo>
                  <a:pt x="2676" y="1086"/>
                </a:lnTo>
                <a:lnTo>
                  <a:pt x="2638" y="1052"/>
                </a:lnTo>
                <a:lnTo>
                  <a:pt x="2600" y="1018"/>
                </a:lnTo>
                <a:lnTo>
                  <a:pt x="2564" y="982"/>
                </a:lnTo>
                <a:lnTo>
                  <a:pt x="2528" y="944"/>
                </a:lnTo>
                <a:lnTo>
                  <a:pt x="2492" y="904"/>
                </a:lnTo>
                <a:lnTo>
                  <a:pt x="2458" y="864"/>
                </a:lnTo>
                <a:lnTo>
                  <a:pt x="2458" y="864"/>
                </a:lnTo>
                <a:lnTo>
                  <a:pt x="2426" y="824"/>
                </a:lnTo>
                <a:lnTo>
                  <a:pt x="2394" y="782"/>
                </a:lnTo>
                <a:lnTo>
                  <a:pt x="2362" y="740"/>
                </a:lnTo>
                <a:lnTo>
                  <a:pt x="2334" y="696"/>
                </a:lnTo>
                <a:lnTo>
                  <a:pt x="2306" y="654"/>
                </a:lnTo>
                <a:lnTo>
                  <a:pt x="2278" y="610"/>
                </a:lnTo>
                <a:lnTo>
                  <a:pt x="2254" y="566"/>
                </a:lnTo>
                <a:lnTo>
                  <a:pt x="2230" y="522"/>
                </a:lnTo>
                <a:lnTo>
                  <a:pt x="2210" y="478"/>
                </a:lnTo>
                <a:lnTo>
                  <a:pt x="2190" y="434"/>
                </a:lnTo>
                <a:lnTo>
                  <a:pt x="2172" y="390"/>
                </a:lnTo>
                <a:lnTo>
                  <a:pt x="2156" y="346"/>
                </a:lnTo>
                <a:lnTo>
                  <a:pt x="2142" y="304"/>
                </a:lnTo>
                <a:lnTo>
                  <a:pt x="2132" y="262"/>
                </a:lnTo>
                <a:lnTo>
                  <a:pt x="2122" y="220"/>
                </a:lnTo>
                <a:lnTo>
                  <a:pt x="2116" y="178"/>
                </a:lnTo>
                <a:lnTo>
                  <a:pt x="2116" y="178"/>
                </a:lnTo>
                <a:lnTo>
                  <a:pt x="2110" y="134"/>
                </a:lnTo>
                <a:lnTo>
                  <a:pt x="2108" y="92"/>
                </a:lnTo>
                <a:lnTo>
                  <a:pt x="2108" y="92"/>
                </a:lnTo>
                <a:close/>
                <a:moveTo>
                  <a:pt x="340" y="2486"/>
                </a:moveTo>
                <a:lnTo>
                  <a:pt x="340" y="2486"/>
                </a:lnTo>
                <a:lnTo>
                  <a:pt x="340" y="2514"/>
                </a:lnTo>
                <a:lnTo>
                  <a:pt x="342" y="2540"/>
                </a:lnTo>
                <a:lnTo>
                  <a:pt x="346" y="2566"/>
                </a:lnTo>
                <a:lnTo>
                  <a:pt x="352" y="2588"/>
                </a:lnTo>
                <a:lnTo>
                  <a:pt x="360" y="2610"/>
                </a:lnTo>
                <a:lnTo>
                  <a:pt x="370" y="2630"/>
                </a:lnTo>
                <a:lnTo>
                  <a:pt x="382" y="2650"/>
                </a:lnTo>
                <a:lnTo>
                  <a:pt x="394" y="2666"/>
                </a:lnTo>
                <a:lnTo>
                  <a:pt x="410" y="2682"/>
                </a:lnTo>
                <a:lnTo>
                  <a:pt x="426" y="2696"/>
                </a:lnTo>
                <a:lnTo>
                  <a:pt x="446" y="2710"/>
                </a:lnTo>
                <a:lnTo>
                  <a:pt x="466" y="2720"/>
                </a:lnTo>
                <a:lnTo>
                  <a:pt x="488" y="2730"/>
                </a:lnTo>
                <a:lnTo>
                  <a:pt x="512" y="2738"/>
                </a:lnTo>
                <a:lnTo>
                  <a:pt x="538" y="2744"/>
                </a:lnTo>
                <a:lnTo>
                  <a:pt x="564" y="2750"/>
                </a:lnTo>
                <a:lnTo>
                  <a:pt x="2208" y="1644"/>
                </a:lnTo>
                <a:lnTo>
                  <a:pt x="2208" y="1644"/>
                </a:lnTo>
                <a:lnTo>
                  <a:pt x="2166" y="1616"/>
                </a:lnTo>
                <a:lnTo>
                  <a:pt x="2126" y="1586"/>
                </a:lnTo>
                <a:lnTo>
                  <a:pt x="2086" y="1554"/>
                </a:lnTo>
                <a:lnTo>
                  <a:pt x="2046" y="1520"/>
                </a:lnTo>
                <a:lnTo>
                  <a:pt x="2008" y="1486"/>
                </a:lnTo>
                <a:lnTo>
                  <a:pt x="1970" y="1448"/>
                </a:lnTo>
                <a:lnTo>
                  <a:pt x="1936" y="1410"/>
                </a:lnTo>
                <a:lnTo>
                  <a:pt x="1900" y="1370"/>
                </a:lnTo>
                <a:lnTo>
                  <a:pt x="1868" y="1328"/>
                </a:lnTo>
                <a:lnTo>
                  <a:pt x="1836" y="1286"/>
                </a:lnTo>
                <a:lnTo>
                  <a:pt x="1808" y="1242"/>
                </a:lnTo>
                <a:lnTo>
                  <a:pt x="1780" y="1198"/>
                </a:lnTo>
                <a:lnTo>
                  <a:pt x="1754" y="1154"/>
                </a:lnTo>
                <a:lnTo>
                  <a:pt x="1730" y="1108"/>
                </a:lnTo>
                <a:lnTo>
                  <a:pt x="1708" y="1062"/>
                </a:lnTo>
                <a:lnTo>
                  <a:pt x="1688" y="1016"/>
                </a:lnTo>
                <a:lnTo>
                  <a:pt x="340" y="2486"/>
                </a:lnTo>
                <a:lnTo>
                  <a:pt x="340" y="2486"/>
                </a:lnTo>
                <a:close/>
                <a:moveTo>
                  <a:pt x="394" y="2836"/>
                </a:moveTo>
                <a:lnTo>
                  <a:pt x="394" y="2836"/>
                </a:lnTo>
                <a:lnTo>
                  <a:pt x="368" y="2864"/>
                </a:lnTo>
                <a:lnTo>
                  <a:pt x="346" y="2890"/>
                </a:lnTo>
                <a:lnTo>
                  <a:pt x="326" y="2916"/>
                </a:lnTo>
                <a:lnTo>
                  <a:pt x="308" y="2944"/>
                </a:lnTo>
                <a:lnTo>
                  <a:pt x="292" y="2970"/>
                </a:lnTo>
                <a:lnTo>
                  <a:pt x="278" y="2996"/>
                </a:lnTo>
                <a:lnTo>
                  <a:pt x="266" y="3022"/>
                </a:lnTo>
                <a:lnTo>
                  <a:pt x="256" y="3048"/>
                </a:lnTo>
                <a:lnTo>
                  <a:pt x="250" y="3074"/>
                </a:lnTo>
                <a:lnTo>
                  <a:pt x="244" y="3100"/>
                </a:lnTo>
                <a:lnTo>
                  <a:pt x="240" y="3124"/>
                </a:lnTo>
                <a:lnTo>
                  <a:pt x="238" y="3148"/>
                </a:lnTo>
                <a:lnTo>
                  <a:pt x="238" y="3172"/>
                </a:lnTo>
                <a:lnTo>
                  <a:pt x="238" y="3194"/>
                </a:lnTo>
                <a:lnTo>
                  <a:pt x="242" y="3216"/>
                </a:lnTo>
                <a:lnTo>
                  <a:pt x="248" y="3236"/>
                </a:lnTo>
                <a:lnTo>
                  <a:pt x="248" y="3236"/>
                </a:lnTo>
                <a:lnTo>
                  <a:pt x="252" y="3254"/>
                </a:lnTo>
                <a:lnTo>
                  <a:pt x="260" y="3270"/>
                </a:lnTo>
                <a:lnTo>
                  <a:pt x="268" y="3284"/>
                </a:lnTo>
                <a:lnTo>
                  <a:pt x="276" y="3300"/>
                </a:lnTo>
                <a:lnTo>
                  <a:pt x="286" y="3314"/>
                </a:lnTo>
                <a:lnTo>
                  <a:pt x="298" y="3326"/>
                </a:lnTo>
                <a:lnTo>
                  <a:pt x="310" y="3338"/>
                </a:lnTo>
                <a:lnTo>
                  <a:pt x="324" y="3350"/>
                </a:lnTo>
                <a:lnTo>
                  <a:pt x="324" y="3350"/>
                </a:lnTo>
                <a:lnTo>
                  <a:pt x="340" y="3360"/>
                </a:lnTo>
                <a:lnTo>
                  <a:pt x="356" y="3370"/>
                </a:lnTo>
                <a:lnTo>
                  <a:pt x="374" y="3380"/>
                </a:lnTo>
                <a:lnTo>
                  <a:pt x="394" y="3388"/>
                </a:lnTo>
                <a:lnTo>
                  <a:pt x="414" y="3394"/>
                </a:lnTo>
                <a:lnTo>
                  <a:pt x="436" y="3400"/>
                </a:lnTo>
                <a:lnTo>
                  <a:pt x="458" y="3404"/>
                </a:lnTo>
                <a:lnTo>
                  <a:pt x="482" y="3406"/>
                </a:lnTo>
                <a:lnTo>
                  <a:pt x="482" y="3406"/>
                </a:lnTo>
                <a:lnTo>
                  <a:pt x="526" y="3408"/>
                </a:lnTo>
                <a:lnTo>
                  <a:pt x="572" y="3406"/>
                </a:lnTo>
                <a:lnTo>
                  <a:pt x="620" y="3400"/>
                </a:lnTo>
                <a:lnTo>
                  <a:pt x="670" y="3388"/>
                </a:lnTo>
                <a:lnTo>
                  <a:pt x="722" y="3372"/>
                </a:lnTo>
                <a:lnTo>
                  <a:pt x="778" y="3352"/>
                </a:lnTo>
                <a:lnTo>
                  <a:pt x="834" y="3328"/>
                </a:lnTo>
                <a:lnTo>
                  <a:pt x="894" y="3296"/>
                </a:lnTo>
                <a:lnTo>
                  <a:pt x="954" y="3260"/>
                </a:lnTo>
                <a:lnTo>
                  <a:pt x="1016" y="3220"/>
                </a:lnTo>
                <a:lnTo>
                  <a:pt x="1082" y="3172"/>
                </a:lnTo>
                <a:lnTo>
                  <a:pt x="1148" y="3120"/>
                </a:lnTo>
                <a:lnTo>
                  <a:pt x="1216" y="3060"/>
                </a:lnTo>
                <a:lnTo>
                  <a:pt x="1286" y="2996"/>
                </a:lnTo>
                <a:lnTo>
                  <a:pt x="1356" y="2924"/>
                </a:lnTo>
                <a:lnTo>
                  <a:pt x="1428" y="2846"/>
                </a:lnTo>
                <a:lnTo>
                  <a:pt x="1428" y="2846"/>
                </a:lnTo>
                <a:lnTo>
                  <a:pt x="1502" y="2766"/>
                </a:lnTo>
                <a:lnTo>
                  <a:pt x="1574" y="2692"/>
                </a:lnTo>
                <a:lnTo>
                  <a:pt x="1644" y="2622"/>
                </a:lnTo>
                <a:lnTo>
                  <a:pt x="1714" y="2558"/>
                </a:lnTo>
                <a:lnTo>
                  <a:pt x="1784" y="2500"/>
                </a:lnTo>
                <a:lnTo>
                  <a:pt x="1852" y="2446"/>
                </a:lnTo>
                <a:lnTo>
                  <a:pt x="1918" y="2396"/>
                </a:lnTo>
                <a:lnTo>
                  <a:pt x="1984" y="2352"/>
                </a:lnTo>
                <a:lnTo>
                  <a:pt x="2048" y="2310"/>
                </a:lnTo>
                <a:lnTo>
                  <a:pt x="2110" y="2276"/>
                </a:lnTo>
                <a:lnTo>
                  <a:pt x="2172" y="2244"/>
                </a:lnTo>
                <a:lnTo>
                  <a:pt x="2234" y="2216"/>
                </a:lnTo>
                <a:lnTo>
                  <a:pt x="2292" y="2194"/>
                </a:lnTo>
                <a:lnTo>
                  <a:pt x="2350" y="2174"/>
                </a:lnTo>
                <a:lnTo>
                  <a:pt x="2406" y="2160"/>
                </a:lnTo>
                <a:lnTo>
                  <a:pt x="2462" y="2148"/>
                </a:lnTo>
                <a:lnTo>
                  <a:pt x="2462" y="2148"/>
                </a:lnTo>
                <a:lnTo>
                  <a:pt x="2494" y="2142"/>
                </a:lnTo>
                <a:lnTo>
                  <a:pt x="2526" y="2140"/>
                </a:lnTo>
                <a:lnTo>
                  <a:pt x="2558" y="2136"/>
                </a:lnTo>
                <a:lnTo>
                  <a:pt x="2588" y="2136"/>
                </a:lnTo>
                <a:lnTo>
                  <a:pt x="2620" y="2136"/>
                </a:lnTo>
                <a:lnTo>
                  <a:pt x="2648" y="2136"/>
                </a:lnTo>
                <a:lnTo>
                  <a:pt x="2678" y="2138"/>
                </a:lnTo>
                <a:lnTo>
                  <a:pt x="2708" y="2142"/>
                </a:lnTo>
                <a:lnTo>
                  <a:pt x="2736" y="2146"/>
                </a:lnTo>
                <a:lnTo>
                  <a:pt x="2764" y="2152"/>
                </a:lnTo>
                <a:lnTo>
                  <a:pt x="2790" y="2160"/>
                </a:lnTo>
                <a:lnTo>
                  <a:pt x="2816" y="2168"/>
                </a:lnTo>
                <a:lnTo>
                  <a:pt x="2868" y="2186"/>
                </a:lnTo>
                <a:lnTo>
                  <a:pt x="2918" y="2210"/>
                </a:lnTo>
                <a:lnTo>
                  <a:pt x="2918" y="2210"/>
                </a:lnTo>
                <a:lnTo>
                  <a:pt x="2964" y="2236"/>
                </a:lnTo>
                <a:lnTo>
                  <a:pt x="3008" y="2268"/>
                </a:lnTo>
                <a:lnTo>
                  <a:pt x="3048" y="2302"/>
                </a:lnTo>
                <a:lnTo>
                  <a:pt x="3086" y="2340"/>
                </a:lnTo>
                <a:lnTo>
                  <a:pt x="3122" y="2380"/>
                </a:lnTo>
                <a:lnTo>
                  <a:pt x="3154" y="2424"/>
                </a:lnTo>
                <a:lnTo>
                  <a:pt x="3184" y="2470"/>
                </a:lnTo>
                <a:lnTo>
                  <a:pt x="3210" y="2518"/>
                </a:lnTo>
                <a:lnTo>
                  <a:pt x="3210" y="2518"/>
                </a:lnTo>
                <a:lnTo>
                  <a:pt x="3228" y="2558"/>
                </a:lnTo>
                <a:lnTo>
                  <a:pt x="3244" y="2600"/>
                </a:lnTo>
                <a:lnTo>
                  <a:pt x="3258" y="2644"/>
                </a:lnTo>
                <a:lnTo>
                  <a:pt x="3270" y="2688"/>
                </a:lnTo>
                <a:lnTo>
                  <a:pt x="3282" y="2732"/>
                </a:lnTo>
                <a:lnTo>
                  <a:pt x="3290" y="2778"/>
                </a:lnTo>
                <a:lnTo>
                  <a:pt x="3296" y="2826"/>
                </a:lnTo>
                <a:lnTo>
                  <a:pt x="3300" y="2874"/>
                </a:lnTo>
                <a:lnTo>
                  <a:pt x="3302" y="2924"/>
                </a:lnTo>
                <a:lnTo>
                  <a:pt x="3302" y="2974"/>
                </a:lnTo>
                <a:lnTo>
                  <a:pt x="3300" y="3024"/>
                </a:lnTo>
                <a:lnTo>
                  <a:pt x="3296" y="3074"/>
                </a:lnTo>
                <a:lnTo>
                  <a:pt x="3288" y="3126"/>
                </a:lnTo>
                <a:lnTo>
                  <a:pt x="3280" y="3178"/>
                </a:lnTo>
                <a:lnTo>
                  <a:pt x="3268" y="3230"/>
                </a:lnTo>
                <a:lnTo>
                  <a:pt x="3256" y="3282"/>
                </a:lnTo>
                <a:lnTo>
                  <a:pt x="3026" y="3218"/>
                </a:lnTo>
                <a:lnTo>
                  <a:pt x="3026" y="3218"/>
                </a:lnTo>
                <a:lnTo>
                  <a:pt x="3038" y="3176"/>
                </a:lnTo>
                <a:lnTo>
                  <a:pt x="3046" y="3136"/>
                </a:lnTo>
                <a:lnTo>
                  <a:pt x="3054" y="3094"/>
                </a:lnTo>
                <a:lnTo>
                  <a:pt x="3060" y="3054"/>
                </a:lnTo>
                <a:lnTo>
                  <a:pt x="3062" y="3014"/>
                </a:lnTo>
                <a:lnTo>
                  <a:pt x="3066" y="2974"/>
                </a:lnTo>
                <a:lnTo>
                  <a:pt x="3066" y="2934"/>
                </a:lnTo>
                <a:lnTo>
                  <a:pt x="3064" y="2896"/>
                </a:lnTo>
                <a:lnTo>
                  <a:pt x="3062" y="2860"/>
                </a:lnTo>
                <a:lnTo>
                  <a:pt x="3056" y="2822"/>
                </a:lnTo>
                <a:lnTo>
                  <a:pt x="3050" y="2786"/>
                </a:lnTo>
                <a:lnTo>
                  <a:pt x="3042" y="2752"/>
                </a:lnTo>
                <a:lnTo>
                  <a:pt x="3034" y="2718"/>
                </a:lnTo>
                <a:lnTo>
                  <a:pt x="3022" y="2684"/>
                </a:lnTo>
                <a:lnTo>
                  <a:pt x="3010" y="2654"/>
                </a:lnTo>
                <a:lnTo>
                  <a:pt x="2996" y="2622"/>
                </a:lnTo>
                <a:lnTo>
                  <a:pt x="2996" y="2622"/>
                </a:lnTo>
                <a:lnTo>
                  <a:pt x="2980" y="2590"/>
                </a:lnTo>
                <a:lnTo>
                  <a:pt x="2960" y="2560"/>
                </a:lnTo>
                <a:lnTo>
                  <a:pt x="2938" y="2530"/>
                </a:lnTo>
                <a:lnTo>
                  <a:pt x="2916" y="2504"/>
                </a:lnTo>
                <a:lnTo>
                  <a:pt x="2892" y="2480"/>
                </a:lnTo>
                <a:lnTo>
                  <a:pt x="2864" y="2458"/>
                </a:lnTo>
                <a:lnTo>
                  <a:pt x="2836" y="2438"/>
                </a:lnTo>
                <a:lnTo>
                  <a:pt x="2806" y="2420"/>
                </a:lnTo>
                <a:lnTo>
                  <a:pt x="2806" y="2420"/>
                </a:lnTo>
                <a:lnTo>
                  <a:pt x="2776" y="2404"/>
                </a:lnTo>
                <a:lnTo>
                  <a:pt x="2742" y="2392"/>
                </a:lnTo>
                <a:lnTo>
                  <a:pt x="2706" y="2384"/>
                </a:lnTo>
                <a:lnTo>
                  <a:pt x="2670" y="2376"/>
                </a:lnTo>
                <a:lnTo>
                  <a:pt x="2630" y="2374"/>
                </a:lnTo>
                <a:lnTo>
                  <a:pt x="2590" y="2374"/>
                </a:lnTo>
                <a:lnTo>
                  <a:pt x="2546" y="2376"/>
                </a:lnTo>
                <a:lnTo>
                  <a:pt x="2502" y="2382"/>
                </a:lnTo>
                <a:lnTo>
                  <a:pt x="2502" y="2382"/>
                </a:lnTo>
                <a:lnTo>
                  <a:pt x="2456" y="2392"/>
                </a:lnTo>
                <a:lnTo>
                  <a:pt x="2410" y="2404"/>
                </a:lnTo>
                <a:lnTo>
                  <a:pt x="2360" y="2422"/>
                </a:lnTo>
                <a:lnTo>
                  <a:pt x="2310" y="2442"/>
                </a:lnTo>
                <a:lnTo>
                  <a:pt x="2258" y="2466"/>
                </a:lnTo>
                <a:lnTo>
                  <a:pt x="2206" y="2494"/>
                </a:lnTo>
                <a:lnTo>
                  <a:pt x="2152" y="2526"/>
                </a:lnTo>
                <a:lnTo>
                  <a:pt x="2096" y="2560"/>
                </a:lnTo>
                <a:lnTo>
                  <a:pt x="2038" y="2600"/>
                </a:lnTo>
                <a:lnTo>
                  <a:pt x="1980" y="2644"/>
                </a:lnTo>
                <a:lnTo>
                  <a:pt x="1922" y="2694"/>
                </a:lnTo>
                <a:lnTo>
                  <a:pt x="1860" y="2746"/>
                </a:lnTo>
                <a:lnTo>
                  <a:pt x="1798" y="2804"/>
                </a:lnTo>
                <a:lnTo>
                  <a:pt x="1736" y="2866"/>
                </a:lnTo>
                <a:lnTo>
                  <a:pt x="1672" y="2932"/>
                </a:lnTo>
                <a:lnTo>
                  <a:pt x="1606" y="3004"/>
                </a:lnTo>
                <a:lnTo>
                  <a:pt x="1606" y="3004"/>
                </a:lnTo>
                <a:lnTo>
                  <a:pt x="1522" y="3094"/>
                </a:lnTo>
                <a:lnTo>
                  <a:pt x="1440" y="3176"/>
                </a:lnTo>
                <a:lnTo>
                  <a:pt x="1358" y="3250"/>
                </a:lnTo>
                <a:lnTo>
                  <a:pt x="1278" y="3318"/>
                </a:lnTo>
                <a:lnTo>
                  <a:pt x="1200" y="3380"/>
                </a:lnTo>
                <a:lnTo>
                  <a:pt x="1124" y="3432"/>
                </a:lnTo>
                <a:lnTo>
                  <a:pt x="1048" y="3480"/>
                </a:lnTo>
                <a:lnTo>
                  <a:pt x="974" y="3520"/>
                </a:lnTo>
                <a:lnTo>
                  <a:pt x="902" y="3556"/>
                </a:lnTo>
                <a:lnTo>
                  <a:pt x="832" y="3584"/>
                </a:lnTo>
                <a:lnTo>
                  <a:pt x="766" y="3606"/>
                </a:lnTo>
                <a:lnTo>
                  <a:pt x="700" y="3624"/>
                </a:lnTo>
                <a:lnTo>
                  <a:pt x="636" y="3636"/>
                </a:lnTo>
                <a:lnTo>
                  <a:pt x="576" y="3644"/>
                </a:lnTo>
                <a:lnTo>
                  <a:pt x="518" y="3646"/>
                </a:lnTo>
                <a:lnTo>
                  <a:pt x="464" y="3644"/>
                </a:lnTo>
                <a:lnTo>
                  <a:pt x="464" y="3644"/>
                </a:lnTo>
                <a:lnTo>
                  <a:pt x="422" y="3638"/>
                </a:lnTo>
                <a:lnTo>
                  <a:pt x="382" y="3632"/>
                </a:lnTo>
                <a:lnTo>
                  <a:pt x="344" y="3622"/>
                </a:lnTo>
                <a:lnTo>
                  <a:pt x="308" y="3608"/>
                </a:lnTo>
                <a:lnTo>
                  <a:pt x="272" y="3594"/>
                </a:lnTo>
                <a:lnTo>
                  <a:pt x="240" y="3578"/>
                </a:lnTo>
                <a:lnTo>
                  <a:pt x="208" y="3558"/>
                </a:lnTo>
                <a:lnTo>
                  <a:pt x="180" y="3538"/>
                </a:lnTo>
                <a:lnTo>
                  <a:pt x="180" y="3538"/>
                </a:lnTo>
                <a:lnTo>
                  <a:pt x="152" y="3514"/>
                </a:lnTo>
                <a:lnTo>
                  <a:pt x="126" y="3488"/>
                </a:lnTo>
                <a:lnTo>
                  <a:pt x="102" y="3462"/>
                </a:lnTo>
                <a:lnTo>
                  <a:pt x="80" y="3434"/>
                </a:lnTo>
                <a:lnTo>
                  <a:pt x="62" y="3402"/>
                </a:lnTo>
                <a:lnTo>
                  <a:pt x="46" y="3370"/>
                </a:lnTo>
                <a:lnTo>
                  <a:pt x="32" y="3338"/>
                </a:lnTo>
                <a:lnTo>
                  <a:pt x="20" y="3302"/>
                </a:lnTo>
                <a:lnTo>
                  <a:pt x="20" y="3302"/>
                </a:lnTo>
                <a:lnTo>
                  <a:pt x="10" y="3268"/>
                </a:lnTo>
                <a:lnTo>
                  <a:pt x="4" y="3230"/>
                </a:lnTo>
                <a:lnTo>
                  <a:pt x="0" y="3194"/>
                </a:lnTo>
                <a:lnTo>
                  <a:pt x="0" y="3156"/>
                </a:lnTo>
                <a:lnTo>
                  <a:pt x="2" y="3116"/>
                </a:lnTo>
                <a:lnTo>
                  <a:pt x="6" y="3076"/>
                </a:lnTo>
                <a:lnTo>
                  <a:pt x="14" y="3036"/>
                </a:lnTo>
                <a:lnTo>
                  <a:pt x="24" y="2996"/>
                </a:lnTo>
                <a:lnTo>
                  <a:pt x="38" y="2956"/>
                </a:lnTo>
                <a:lnTo>
                  <a:pt x="56" y="2914"/>
                </a:lnTo>
                <a:lnTo>
                  <a:pt x="74" y="2874"/>
                </a:lnTo>
                <a:lnTo>
                  <a:pt x="98" y="2832"/>
                </a:lnTo>
                <a:lnTo>
                  <a:pt x="124" y="2792"/>
                </a:lnTo>
                <a:lnTo>
                  <a:pt x="154" y="2752"/>
                </a:lnTo>
                <a:lnTo>
                  <a:pt x="186" y="2712"/>
                </a:lnTo>
                <a:lnTo>
                  <a:pt x="222" y="2672"/>
                </a:lnTo>
                <a:lnTo>
                  <a:pt x="394" y="2836"/>
                </a:lnTo>
                <a:lnTo>
                  <a:pt x="394" y="2836"/>
                </a:lnTo>
                <a:close/>
                <a:moveTo>
                  <a:pt x="3098" y="1496"/>
                </a:moveTo>
                <a:lnTo>
                  <a:pt x="3098" y="1496"/>
                </a:lnTo>
                <a:lnTo>
                  <a:pt x="3050" y="1478"/>
                </a:lnTo>
                <a:lnTo>
                  <a:pt x="3000" y="1458"/>
                </a:lnTo>
                <a:lnTo>
                  <a:pt x="2950" y="1434"/>
                </a:lnTo>
                <a:lnTo>
                  <a:pt x="2900" y="1410"/>
                </a:lnTo>
                <a:lnTo>
                  <a:pt x="2852" y="1382"/>
                </a:lnTo>
                <a:lnTo>
                  <a:pt x="2802" y="1350"/>
                </a:lnTo>
                <a:lnTo>
                  <a:pt x="2754" y="1318"/>
                </a:lnTo>
                <a:lnTo>
                  <a:pt x="2708" y="1284"/>
                </a:lnTo>
                <a:lnTo>
                  <a:pt x="2660" y="1248"/>
                </a:lnTo>
                <a:lnTo>
                  <a:pt x="2614" y="1210"/>
                </a:lnTo>
                <a:lnTo>
                  <a:pt x="2570" y="1170"/>
                </a:lnTo>
                <a:lnTo>
                  <a:pt x="2524" y="1128"/>
                </a:lnTo>
                <a:lnTo>
                  <a:pt x="2482" y="1086"/>
                </a:lnTo>
                <a:lnTo>
                  <a:pt x="2440" y="1042"/>
                </a:lnTo>
                <a:lnTo>
                  <a:pt x="2398" y="996"/>
                </a:lnTo>
                <a:lnTo>
                  <a:pt x="2358" y="950"/>
                </a:lnTo>
                <a:lnTo>
                  <a:pt x="2358" y="950"/>
                </a:lnTo>
                <a:lnTo>
                  <a:pt x="2324" y="906"/>
                </a:lnTo>
                <a:lnTo>
                  <a:pt x="2290" y="862"/>
                </a:lnTo>
                <a:lnTo>
                  <a:pt x="2256" y="818"/>
                </a:lnTo>
                <a:lnTo>
                  <a:pt x="2224" y="772"/>
                </a:lnTo>
                <a:lnTo>
                  <a:pt x="2194" y="726"/>
                </a:lnTo>
                <a:lnTo>
                  <a:pt x="2166" y="680"/>
                </a:lnTo>
                <a:lnTo>
                  <a:pt x="2138" y="632"/>
                </a:lnTo>
                <a:lnTo>
                  <a:pt x="2112" y="586"/>
                </a:lnTo>
                <a:lnTo>
                  <a:pt x="2088" y="538"/>
                </a:lnTo>
                <a:lnTo>
                  <a:pt x="2064" y="490"/>
                </a:lnTo>
                <a:lnTo>
                  <a:pt x="2042" y="442"/>
                </a:lnTo>
                <a:lnTo>
                  <a:pt x="2024" y="394"/>
                </a:lnTo>
                <a:lnTo>
                  <a:pt x="2006" y="346"/>
                </a:lnTo>
                <a:lnTo>
                  <a:pt x="1990" y="300"/>
                </a:lnTo>
                <a:lnTo>
                  <a:pt x="1976" y="252"/>
                </a:lnTo>
                <a:lnTo>
                  <a:pt x="1964" y="206"/>
                </a:lnTo>
                <a:lnTo>
                  <a:pt x="1964" y="206"/>
                </a:lnTo>
                <a:lnTo>
                  <a:pt x="1936" y="242"/>
                </a:lnTo>
                <a:lnTo>
                  <a:pt x="1910" y="280"/>
                </a:lnTo>
                <a:lnTo>
                  <a:pt x="1886" y="318"/>
                </a:lnTo>
                <a:lnTo>
                  <a:pt x="1864" y="358"/>
                </a:lnTo>
                <a:lnTo>
                  <a:pt x="1844" y="400"/>
                </a:lnTo>
                <a:lnTo>
                  <a:pt x="1826" y="440"/>
                </a:lnTo>
                <a:lnTo>
                  <a:pt x="1812" y="484"/>
                </a:lnTo>
                <a:lnTo>
                  <a:pt x="1800" y="526"/>
                </a:lnTo>
                <a:lnTo>
                  <a:pt x="1788" y="570"/>
                </a:lnTo>
                <a:lnTo>
                  <a:pt x="1780" y="614"/>
                </a:lnTo>
                <a:lnTo>
                  <a:pt x="1774" y="658"/>
                </a:lnTo>
                <a:lnTo>
                  <a:pt x="1770" y="702"/>
                </a:lnTo>
                <a:lnTo>
                  <a:pt x="1768" y="746"/>
                </a:lnTo>
                <a:lnTo>
                  <a:pt x="1770" y="792"/>
                </a:lnTo>
                <a:lnTo>
                  <a:pt x="1772" y="836"/>
                </a:lnTo>
                <a:lnTo>
                  <a:pt x="1778" y="880"/>
                </a:lnTo>
                <a:lnTo>
                  <a:pt x="1778" y="880"/>
                </a:lnTo>
                <a:lnTo>
                  <a:pt x="1798" y="934"/>
                </a:lnTo>
                <a:lnTo>
                  <a:pt x="1820" y="988"/>
                </a:lnTo>
                <a:lnTo>
                  <a:pt x="1846" y="1042"/>
                </a:lnTo>
                <a:lnTo>
                  <a:pt x="1876" y="1094"/>
                </a:lnTo>
                <a:lnTo>
                  <a:pt x="1908" y="1146"/>
                </a:lnTo>
                <a:lnTo>
                  <a:pt x="1944" y="1198"/>
                </a:lnTo>
                <a:lnTo>
                  <a:pt x="1980" y="1248"/>
                </a:lnTo>
                <a:lnTo>
                  <a:pt x="2020" y="1296"/>
                </a:lnTo>
                <a:lnTo>
                  <a:pt x="2062" y="1342"/>
                </a:lnTo>
                <a:lnTo>
                  <a:pt x="2106" y="1386"/>
                </a:lnTo>
                <a:lnTo>
                  <a:pt x="2150" y="1428"/>
                </a:lnTo>
                <a:lnTo>
                  <a:pt x="2198" y="1468"/>
                </a:lnTo>
                <a:lnTo>
                  <a:pt x="2246" y="1504"/>
                </a:lnTo>
                <a:lnTo>
                  <a:pt x="2296" y="1536"/>
                </a:lnTo>
                <a:lnTo>
                  <a:pt x="2346" y="1566"/>
                </a:lnTo>
                <a:lnTo>
                  <a:pt x="2398" y="1592"/>
                </a:lnTo>
                <a:lnTo>
                  <a:pt x="2398" y="1592"/>
                </a:lnTo>
                <a:lnTo>
                  <a:pt x="2442" y="1604"/>
                </a:lnTo>
                <a:lnTo>
                  <a:pt x="2486" y="1612"/>
                </a:lnTo>
                <a:lnTo>
                  <a:pt x="2530" y="1620"/>
                </a:lnTo>
                <a:lnTo>
                  <a:pt x="2574" y="1624"/>
                </a:lnTo>
                <a:lnTo>
                  <a:pt x="2620" y="1626"/>
                </a:lnTo>
                <a:lnTo>
                  <a:pt x="2666" y="1626"/>
                </a:lnTo>
                <a:lnTo>
                  <a:pt x="2710" y="1624"/>
                </a:lnTo>
                <a:lnTo>
                  <a:pt x="2754" y="1618"/>
                </a:lnTo>
                <a:lnTo>
                  <a:pt x="2800" y="1612"/>
                </a:lnTo>
                <a:lnTo>
                  <a:pt x="2844" y="1602"/>
                </a:lnTo>
                <a:lnTo>
                  <a:pt x="2888" y="1590"/>
                </a:lnTo>
                <a:lnTo>
                  <a:pt x="2932" y="1576"/>
                </a:lnTo>
                <a:lnTo>
                  <a:pt x="2974" y="1560"/>
                </a:lnTo>
                <a:lnTo>
                  <a:pt x="3016" y="1542"/>
                </a:lnTo>
                <a:lnTo>
                  <a:pt x="3058" y="1520"/>
                </a:lnTo>
                <a:lnTo>
                  <a:pt x="3098" y="1496"/>
                </a:lnTo>
                <a:lnTo>
                  <a:pt x="3098" y="1496"/>
                </a:lnTo>
                <a:close/>
              </a:path>
            </a:pathLst>
          </a:custGeom>
          <a:solidFill>
            <a:schemeClr val="bg2"/>
          </a:solidFill>
          <a:ln>
            <a:noFill/>
          </a:ln>
        </p:spPr>
        <p:txBody>
          <a:bodyPr vert="horz" wrap="square" lIns="80682" tIns="40341" rIns="80682" bIns="40341" numCol="1" anchor="t" anchorCtr="0" compatLnSpc="1">
            <a:prstTxWarp prst="textNoShape">
              <a:avLst/>
            </a:prstTxWarp>
          </a:bodyPr>
          <a:lstStyle/>
          <a:p>
            <a:endParaRPr lang="en-GB" sz="1588" dirty="0"/>
          </a:p>
        </p:txBody>
      </p:sp>
      <p:sp>
        <p:nvSpPr>
          <p:cNvPr id="96" name="Freeform 4951"/>
          <p:cNvSpPr>
            <a:spLocks noEditPoints="1"/>
          </p:cNvSpPr>
          <p:nvPr/>
        </p:nvSpPr>
        <p:spPr bwMode="auto">
          <a:xfrm>
            <a:off x="1608150" y="5324621"/>
            <a:ext cx="560210" cy="628377"/>
          </a:xfrm>
          <a:custGeom>
            <a:avLst/>
            <a:gdLst>
              <a:gd name="T0" fmla="*/ 282 w 300"/>
              <a:gd name="T1" fmla="*/ 168 h 320"/>
              <a:gd name="T2" fmla="*/ 278 w 300"/>
              <a:gd name="T3" fmla="*/ 146 h 320"/>
              <a:gd name="T4" fmla="*/ 286 w 300"/>
              <a:gd name="T5" fmla="*/ 116 h 320"/>
              <a:gd name="T6" fmla="*/ 294 w 300"/>
              <a:gd name="T7" fmla="*/ 108 h 320"/>
              <a:gd name="T8" fmla="*/ 298 w 300"/>
              <a:gd name="T9" fmla="*/ 100 h 320"/>
              <a:gd name="T10" fmla="*/ 248 w 300"/>
              <a:gd name="T11" fmla="*/ 44 h 320"/>
              <a:gd name="T12" fmla="*/ 242 w 300"/>
              <a:gd name="T13" fmla="*/ 42 h 320"/>
              <a:gd name="T14" fmla="*/ 234 w 300"/>
              <a:gd name="T15" fmla="*/ 44 h 320"/>
              <a:gd name="T16" fmla="*/ 232 w 300"/>
              <a:gd name="T17" fmla="*/ 54 h 320"/>
              <a:gd name="T18" fmla="*/ 270 w 300"/>
              <a:gd name="T19" fmla="*/ 108 h 320"/>
              <a:gd name="T20" fmla="*/ 260 w 300"/>
              <a:gd name="T21" fmla="*/ 134 h 320"/>
              <a:gd name="T22" fmla="*/ 262 w 300"/>
              <a:gd name="T23" fmla="*/ 162 h 320"/>
              <a:gd name="T24" fmla="*/ 274 w 300"/>
              <a:gd name="T25" fmla="*/ 192 h 320"/>
              <a:gd name="T26" fmla="*/ 282 w 300"/>
              <a:gd name="T27" fmla="*/ 210 h 320"/>
              <a:gd name="T28" fmla="*/ 280 w 300"/>
              <a:gd name="T29" fmla="*/ 224 h 320"/>
              <a:gd name="T30" fmla="*/ 264 w 300"/>
              <a:gd name="T31" fmla="*/ 234 h 320"/>
              <a:gd name="T32" fmla="*/ 252 w 300"/>
              <a:gd name="T33" fmla="*/ 230 h 320"/>
              <a:gd name="T34" fmla="*/ 248 w 300"/>
              <a:gd name="T35" fmla="*/ 128 h 320"/>
              <a:gd name="T36" fmla="*/ 242 w 300"/>
              <a:gd name="T37" fmla="*/ 114 h 320"/>
              <a:gd name="T38" fmla="*/ 206 w 300"/>
              <a:gd name="T39" fmla="*/ 110 h 320"/>
              <a:gd name="T40" fmla="*/ 206 w 300"/>
              <a:gd name="T41" fmla="*/ 10 h 320"/>
              <a:gd name="T42" fmla="*/ 192 w 300"/>
              <a:gd name="T43" fmla="*/ 0 h 320"/>
              <a:gd name="T44" fmla="*/ 42 w 300"/>
              <a:gd name="T45" fmla="*/ 2 h 320"/>
              <a:gd name="T46" fmla="*/ 32 w 300"/>
              <a:gd name="T47" fmla="*/ 14 h 320"/>
              <a:gd name="T48" fmla="*/ 16 w 300"/>
              <a:gd name="T49" fmla="*/ 290 h 320"/>
              <a:gd name="T50" fmla="*/ 2 w 300"/>
              <a:gd name="T51" fmla="*/ 300 h 320"/>
              <a:gd name="T52" fmla="*/ 2 w 300"/>
              <a:gd name="T53" fmla="*/ 310 h 320"/>
              <a:gd name="T54" fmla="*/ 16 w 300"/>
              <a:gd name="T55" fmla="*/ 320 h 320"/>
              <a:gd name="T56" fmla="*/ 224 w 300"/>
              <a:gd name="T57" fmla="*/ 320 h 320"/>
              <a:gd name="T58" fmla="*/ 234 w 300"/>
              <a:gd name="T59" fmla="*/ 316 h 320"/>
              <a:gd name="T60" fmla="*/ 238 w 300"/>
              <a:gd name="T61" fmla="*/ 306 h 320"/>
              <a:gd name="T62" fmla="*/ 230 w 300"/>
              <a:gd name="T63" fmla="*/ 292 h 320"/>
              <a:gd name="T64" fmla="*/ 206 w 300"/>
              <a:gd name="T65" fmla="*/ 128 h 320"/>
              <a:gd name="T66" fmla="*/ 230 w 300"/>
              <a:gd name="T67" fmla="*/ 128 h 320"/>
              <a:gd name="T68" fmla="*/ 230 w 300"/>
              <a:gd name="T69" fmla="*/ 226 h 320"/>
              <a:gd name="T70" fmla="*/ 240 w 300"/>
              <a:gd name="T71" fmla="*/ 242 h 320"/>
              <a:gd name="T72" fmla="*/ 256 w 300"/>
              <a:gd name="T73" fmla="*/ 252 h 320"/>
              <a:gd name="T74" fmla="*/ 272 w 300"/>
              <a:gd name="T75" fmla="*/ 252 h 320"/>
              <a:gd name="T76" fmla="*/ 292 w 300"/>
              <a:gd name="T77" fmla="*/ 242 h 320"/>
              <a:gd name="T78" fmla="*/ 300 w 300"/>
              <a:gd name="T79" fmla="*/ 224 h 320"/>
              <a:gd name="T80" fmla="*/ 300 w 300"/>
              <a:gd name="T81" fmla="*/ 206 h 320"/>
              <a:gd name="T82" fmla="*/ 290 w 300"/>
              <a:gd name="T83" fmla="*/ 182 h 320"/>
              <a:gd name="T84" fmla="*/ 172 w 300"/>
              <a:gd name="T85" fmla="*/ 130 h 320"/>
              <a:gd name="T86" fmla="*/ 162 w 300"/>
              <a:gd name="T87" fmla="*/ 136 h 320"/>
              <a:gd name="T88" fmla="*/ 72 w 300"/>
              <a:gd name="T89" fmla="*/ 136 h 320"/>
              <a:gd name="T90" fmla="*/ 66 w 300"/>
              <a:gd name="T91" fmla="*/ 126 h 320"/>
              <a:gd name="T92" fmla="*/ 68 w 300"/>
              <a:gd name="T93" fmla="*/ 40 h 320"/>
              <a:gd name="T94" fmla="*/ 76 w 300"/>
              <a:gd name="T95" fmla="*/ 34 h 320"/>
              <a:gd name="T96" fmla="*/ 166 w 300"/>
              <a:gd name="T97" fmla="*/ 36 h 320"/>
              <a:gd name="T98" fmla="*/ 172 w 300"/>
              <a:gd name="T99" fmla="*/ 44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0" h="320">
                <a:moveTo>
                  <a:pt x="290" y="182"/>
                </a:moveTo>
                <a:lnTo>
                  <a:pt x="290" y="182"/>
                </a:lnTo>
                <a:lnTo>
                  <a:pt x="282" y="168"/>
                </a:lnTo>
                <a:lnTo>
                  <a:pt x="280" y="158"/>
                </a:lnTo>
                <a:lnTo>
                  <a:pt x="278" y="146"/>
                </a:lnTo>
                <a:lnTo>
                  <a:pt x="278" y="146"/>
                </a:lnTo>
                <a:lnTo>
                  <a:pt x="280" y="136"/>
                </a:lnTo>
                <a:lnTo>
                  <a:pt x="282" y="128"/>
                </a:lnTo>
                <a:lnTo>
                  <a:pt x="286" y="116"/>
                </a:lnTo>
                <a:lnTo>
                  <a:pt x="292" y="110"/>
                </a:lnTo>
                <a:lnTo>
                  <a:pt x="294" y="108"/>
                </a:lnTo>
                <a:lnTo>
                  <a:pt x="294" y="108"/>
                </a:lnTo>
                <a:lnTo>
                  <a:pt x="298" y="104"/>
                </a:lnTo>
                <a:lnTo>
                  <a:pt x="298" y="100"/>
                </a:lnTo>
                <a:lnTo>
                  <a:pt x="298" y="100"/>
                </a:lnTo>
                <a:lnTo>
                  <a:pt x="298" y="96"/>
                </a:lnTo>
                <a:lnTo>
                  <a:pt x="296" y="94"/>
                </a:lnTo>
                <a:lnTo>
                  <a:pt x="248" y="44"/>
                </a:lnTo>
                <a:lnTo>
                  <a:pt x="248" y="44"/>
                </a:lnTo>
                <a:lnTo>
                  <a:pt x="244" y="42"/>
                </a:lnTo>
                <a:lnTo>
                  <a:pt x="242" y="42"/>
                </a:lnTo>
                <a:lnTo>
                  <a:pt x="238" y="42"/>
                </a:lnTo>
                <a:lnTo>
                  <a:pt x="234" y="44"/>
                </a:lnTo>
                <a:lnTo>
                  <a:pt x="234" y="44"/>
                </a:lnTo>
                <a:lnTo>
                  <a:pt x="232" y="48"/>
                </a:lnTo>
                <a:lnTo>
                  <a:pt x="232" y="50"/>
                </a:lnTo>
                <a:lnTo>
                  <a:pt x="232" y="54"/>
                </a:lnTo>
                <a:lnTo>
                  <a:pt x="234" y="58"/>
                </a:lnTo>
                <a:lnTo>
                  <a:pt x="270" y="108"/>
                </a:lnTo>
                <a:lnTo>
                  <a:pt x="270" y="108"/>
                </a:lnTo>
                <a:lnTo>
                  <a:pt x="266" y="116"/>
                </a:lnTo>
                <a:lnTo>
                  <a:pt x="264" y="124"/>
                </a:lnTo>
                <a:lnTo>
                  <a:pt x="260" y="134"/>
                </a:lnTo>
                <a:lnTo>
                  <a:pt x="260" y="146"/>
                </a:lnTo>
                <a:lnTo>
                  <a:pt x="260" y="146"/>
                </a:lnTo>
                <a:lnTo>
                  <a:pt x="262" y="162"/>
                </a:lnTo>
                <a:lnTo>
                  <a:pt x="264" y="174"/>
                </a:lnTo>
                <a:lnTo>
                  <a:pt x="268" y="184"/>
                </a:lnTo>
                <a:lnTo>
                  <a:pt x="274" y="192"/>
                </a:lnTo>
                <a:lnTo>
                  <a:pt x="274" y="192"/>
                </a:lnTo>
                <a:lnTo>
                  <a:pt x="280" y="204"/>
                </a:lnTo>
                <a:lnTo>
                  <a:pt x="282" y="210"/>
                </a:lnTo>
                <a:lnTo>
                  <a:pt x="282" y="218"/>
                </a:lnTo>
                <a:lnTo>
                  <a:pt x="282" y="218"/>
                </a:lnTo>
                <a:lnTo>
                  <a:pt x="280" y="224"/>
                </a:lnTo>
                <a:lnTo>
                  <a:pt x="278" y="228"/>
                </a:lnTo>
                <a:lnTo>
                  <a:pt x="272" y="232"/>
                </a:lnTo>
                <a:lnTo>
                  <a:pt x="264" y="234"/>
                </a:lnTo>
                <a:lnTo>
                  <a:pt x="264" y="234"/>
                </a:lnTo>
                <a:lnTo>
                  <a:pt x="258" y="232"/>
                </a:lnTo>
                <a:lnTo>
                  <a:pt x="252" y="230"/>
                </a:lnTo>
                <a:lnTo>
                  <a:pt x="250" y="224"/>
                </a:lnTo>
                <a:lnTo>
                  <a:pt x="248" y="218"/>
                </a:lnTo>
                <a:lnTo>
                  <a:pt x="248" y="128"/>
                </a:lnTo>
                <a:lnTo>
                  <a:pt x="248" y="128"/>
                </a:lnTo>
                <a:lnTo>
                  <a:pt x="246" y="120"/>
                </a:lnTo>
                <a:lnTo>
                  <a:pt x="242" y="114"/>
                </a:lnTo>
                <a:lnTo>
                  <a:pt x="238" y="110"/>
                </a:lnTo>
                <a:lnTo>
                  <a:pt x="230" y="110"/>
                </a:lnTo>
                <a:lnTo>
                  <a:pt x="206" y="110"/>
                </a:lnTo>
                <a:lnTo>
                  <a:pt x="206" y="14"/>
                </a:lnTo>
                <a:lnTo>
                  <a:pt x="206" y="14"/>
                </a:lnTo>
                <a:lnTo>
                  <a:pt x="206" y="10"/>
                </a:lnTo>
                <a:lnTo>
                  <a:pt x="202" y="4"/>
                </a:lnTo>
                <a:lnTo>
                  <a:pt x="198" y="2"/>
                </a:lnTo>
                <a:lnTo>
                  <a:pt x="192" y="0"/>
                </a:lnTo>
                <a:lnTo>
                  <a:pt x="48" y="0"/>
                </a:lnTo>
                <a:lnTo>
                  <a:pt x="48" y="0"/>
                </a:lnTo>
                <a:lnTo>
                  <a:pt x="42" y="2"/>
                </a:lnTo>
                <a:lnTo>
                  <a:pt x="38" y="4"/>
                </a:lnTo>
                <a:lnTo>
                  <a:pt x="34" y="10"/>
                </a:lnTo>
                <a:lnTo>
                  <a:pt x="32" y="14"/>
                </a:lnTo>
                <a:lnTo>
                  <a:pt x="32" y="290"/>
                </a:lnTo>
                <a:lnTo>
                  <a:pt x="16" y="290"/>
                </a:lnTo>
                <a:lnTo>
                  <a:pt x="16" y="290"/>
                </a:lnTo>
                <a:lnTo>
                  <a:pt x="10" y="292"/>
                </a:lnTo>
                <a:lnTo>
                  <a:pt x="4" y="294"/>
                </a:lnTo>
                <a:lnTo>
                  <a:pt x="2" y="300"/>
                </a:lnTo>
                <a:lnTo>
                  <a:pt x="0" y="306"/>
                </a:lnTo>
                <a:lnTo>
                  <a:pt x="0" y="306"/>
                </a:lnTo>
                <a:lnTo>
                  <a:pt x="2" y="310"/>
                </a:lnTo>
                <a:lnTo>
                  <a:pt x="4" y="316"/>
                </a:lnTo>
                <a:lnTo>
                  <a:pt x="10" y="318"/>
                </a:lnTo>
                <a:lnTo>
                  <a:pt x="16" y="320"/>
                </a:lnTo>
                <a:lnTo>
                  <a:pt x="48" y="320"/>
                </a:lnTo>
                <a:lnTo>
                  <a:pt x="192" y="320"/>
                </a:lnTo>
                <a:lnTo>
                  <a:pt x="224" y="320"/>
                </a:lnTo>
                <a:lnTo>
                  <a:pt x="224" y="320"/>
                </a:lnTo>
                <a:lnTo>
                  <a:pt x="230" y="318"/>
                </a:lnTo>
                <a:lnTo>
                  <a:pt x="234" y="316"/>
                </a:lnTo>
                <a:lnTo>
                  <a:pt x="238" y="310"/>
                </a:lnTo>
                <a:lnTo>
                  <a:pt x="238" y="306"/>
                </a:lnTo>
                <a:lnTo>
                  <a:pt x="238" y="306"/>
                </a:lnTo>
                <a:lnTo>
                  <a:pt x="238" y="300"/>
                </a:lnTo>
                <a:lnTo>
                  <a:pt x="234" y="294"/>
                </a:lnTo>
                <a:lnTo>
                  <a:pt x="230" y="292"/>
                </a:lnTo>
                <a:lnTo>
                  <a:pt x="224" y="290"/>
                </a:lnTo>
                <a:lnTo>
                  <a:pt x="206" y="290"/>
                </a:lnTo>
                <a:lnTo>
                  <a:pt x="206" y="128"/>
                </a:lnTo>
                <a:lnTo>
                  <a:pt x="230" y="128"/>
                </a:lnTo>
                <a:lnTo>
                  <a:pt x="230" y="128"/>
                </a:lnTo>
                <a:lnTo>
                  <a:pt x="230" y="128"/>
                </a:lnTo>
                <a:lnTo>
                  <a:pt x="230" y="218"/>
                </a:lnTo>
                <a:lnTo>
                  <a:pt x="230" y="218"/>
                </a:lnTo>
                <a:lnTo>
                  <a:pt x="230" y="226"/>
                </a:lnTo>
                <a:lnTo>
                  <a:pt x="232" y="232"/>
                </a:lnTo>
                <a:lnTo>
                  <a:pt x="234" y="238"/>
                </a:lnTo>
                <a:lnTo>
                  <a:pt x="240" y="242"/>
                </a:lnTo>
                <a:lnTo>
                  <a:pt x="244" y="246"/>
                </a:lnTo>
                <a:lnTo>
                  <a:pt x="250" y="250"/>
                </a:lnTo>
                <a:lnTo>
                  <a:pt x="256" y="252"/>
                </a:lnTo>
                <a:lnTo>
                  <a:pt x="264" y="252"/>
                </a:lnTo>
                <a:lnTo>
                  <a:pt x="264" y="252"/>
                </a:lnTo>
                <a:lnTo>
                  <a:pt x="272" y="252"/>
                </a:lnTo>
                <a:lnTo>
                  <a:pt x="280" y="250"/>
                </a:lnTo>
                <a:lnTo>
                  <a:pt x="286" y="246"/>
                </a:lnTo>
                <a:lnTo>
                  <a:pt x="292" y="242"/>
                </a:lnTo>
                <a:lnTo>
                  <a:pt x="296" y="236"/>
                </a:lnTo>
                <a:lnTo>
                  <a:pt x="298" y="230"/>
                </a:lnTo>
                <a:lnTo>
                  <a:pt x="300" y="224"/>
                </a:lnTo>
                <a:lnTo>
                  <a:pt x="300" y="218"/>
                </a:lnTo>
                <a:lnTo>
                  <a:pt x="300" y="218"/>
                </a:lnTo>
                <a:lnTo>
                  <a:pt x="300" y="206"/>
                </a:lnTo>
                <a:lnTo>
                  <a:pt x="298" y="198"/>
                </a:lnTo>
                <a:lnTo>
                  <a:pt x="290" y="182"/>
                </a:lnTo>
                <a:lnTo>
                  <a:pt x="290" y="182"/>
                </a:lnTo>
                <a:close/>
                <a:moveTo>
                  <a:pt x="172" y="126"/>
                </a:moveTo>
                <a:lnTo>
                  <a:pt x="172" y="126"/>
                </a:lnTo>
                <a:lnTo>
                  <a:pt x="172" y="130"/>
                </a:lnTo>
                <a:lnTo>
                  <a:pt x="170" y="134"/>
                </a:lnTo>
                <a:lnTo>
                  <a:pt x="166" y="136"/>
                </a:lnTo>
                <a:lnTo>
                  <a:pt x="162" y="136"/>
                </a:lnTo>
                <a:lnTo>
                  <a:pt x="76" y="136"/>
                </a:lnTo>
                <a:lnTo>
                  <a:pt x="76" y="136"/>
                </a:lnTo>
                <a:lnTo>
                  <a:pt x="72" y="136"/>
                </a:lnTo>
                <a:lnTo>
                  <a:pt x="70" y="134"/>
                </a:lnTo>
                <a:lnTo>
                  <a:pt x="68" y="130"/>
                </a:lnTo>
                <a:lnTo>
                  <a:pt x="66" y="126"/>
                </a:lnTo>
                <a:lnTo>
                  <a:pt x="66" y="44"/>
                </a:lnTo>
                <a:lnTo>
                  <a:pt x="66" y="44"/>
                </a:lnTo>
                <a:lnTo>
                  <a:pt x="68" y="40"/>
                </a:lnTo>
                <a:lnTo>
                  <a:pt x="70" y="38"/>
                </a:lnTo>
                <a:lnTo>
                  <a:pt x="72" y="36"/>
                </a:lnTo>
                <a:lnTo>
                  <a:pt x="76" y="34"/>
                </a:lnTo>
                <a:lnTo>
                  <a:pt x="162" y="34"/>
                </a:lnTo>
                <a:lnTo>
                  <a:pt x="162" y="34"/>
                </a:lnTo>
                <a:lnTo>
                  <a:pt x="166" y="36"/>
                </a:lnTo>
                <a:lnTo>
                  <a:pt x="170" y="38"/>
                </a:lnTo>
                <a:lnTo>
                  <a:pt x="172" y="40"/>
                </a:lnTo>
                <a:lnTo>
                  <a:pt x="172" y="44"/>
                </a:lnTo>
                <a:lnTo>
                  <a:pt x="172" y="12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GB" sz="1588" dirty="0"/>
          </a:p>
        </p:txBody>
      </p:sp>
      <p:sp>
        <p:nvSpPr>
          <p:cNvPr id="70" name="TextBox 69"/>
          <p:cNvSpPr txBox="1"/>
          <p:nvPr/>
        </p:nvSpPr>
        <p:spPr>
          <a:xfrm>
            <a:off x="270583" y="6373683"/>
            <a:ext cx="665125" cy="369332"/>
          </a:xfrm>
          <a:prstGeom prst="rect">
            <a:avLst/>
          </a:prstGeom>
          <a:solidFill>
            <a:schemeClr val="bg1"/>
          </a:solidFill>
        </p:spPr>
        <p:txBody>
          <a:bodyPr wrap="square" rtlCol="0">
            <a:spAutoFit/>
          </a:bodyPr>
          <a:lstStyle/>
          <a:p>
            <a:endParaRPr lang="en-US" dirty="0"/>
          </a:p>
        </p:txBody>
      </p:sp>
      <p:sp>
        <p:nvSpPr>
          <p:cNvPr id="71" name="TextBox 70"/>
          <p:cNvSpPr txBox="1"/>
          <p:nvPr/>
        </p:nvSpPr>
        <p:spPr>
          <a:xfrm>
            <a:off x="8209009" y="709180"/>
            <a:ext cx="665125" cy="369332"/>
          </a:xfrm>
          <a:prstGeom prst="rect">
            <a:avLst/>
          </a:prstGeom>
          <a:solidFill>
            <a:schemeClr val="bg1"/>
          </a:solidFill>
        </p:spPr>
        <p:txBody>
          <a:bodyPr wrap="square" rtlCol="0">
            <a:spAutoFit/>
          </a:bodyPr>
          <a:lstStyle/>
          <a:p>
            <a:endParaRPr lang="en-US" dirty="0"/>
          </a:p>
        </p:txBody>
      </p:sp>
      <p:sp>
        <p:nvSpPr>
          <p:cNvPr id="76" name="TextBox 75"/>
          <p:cNvSpPr txBox="1"/>
          <p:nvPr/>
        </p:nvSpPr>
        <p:spPr>
          <a:xfrm>
            <a:off x="8001000" y="6189017"/>
            <a:ext cx="741325" cy="369332"/>
          </a:xfrm>
          <a:prstGeom prst="rect">
            <a:avLst/>
          </a:prstGeom>
          <a:solidFill>
            <a:schemeClr val="bg1"/>
          </a:solidFill>
        </p:spPr>
        <p:txBody>
          <a:bodyPr wrap="square" rtlCol="0">
            <a:spAutoFit/>
          </a:bodyPr>
          <a:lstStyle/>
          <a:p>
            <a:endParaRPr lang="en-US" dirty="0"/>
          </a:p>
        </p:txBody>
      </p:sp>
    </p:spTree>
    <p:custDataLst>
      <p:tags r:id="rId1"/>
    </p:custDataLst>
    <p:extLst>
      <p:ext uri="{BB962C8B-B14F-4D97-AF65-F5344CB8AC3E}">
        <p14:creationId xmlns:p14="http://schemas.microsoft.com/office/powerpoint/2010/main" val="120381861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602427" y="605118"/>
            <a:ext cx="7939144" cy="5922085"/>
            <a:chOff x="530352" y="685800"/>
            <a:chExt cx="8997696" cy="6711696"/>
          </a:xfrm>
        </p:grpSpPr>
        <p:sp>
          <p:nvSpPr>
            <p:cNvPr id="5" name="Footer block" hidden="1"/>
            <p:cNvSpPr>
              <a:spLocks noChangeArrowheads="1"/>
            </p:cNvSpPr>
            <p:nvPr/>
          </p:nvSpPr>
          <p:spPr bwMode="gray">
            <a:xfrm>
              <a:off x="530352" y="6784848"/>
              <a:ext cx="8997696" cy="612648"/>
            </a:xfrm>
            <a:prstGeom prst="rect">
              <a:avLst/>
            </a:prstGeom>
            <a:solidFill>
              <a:srgbClr val="CCFFFF">
                <a:alpha val="25000"/>
              </a:srgbClr>
            </a:solidFill>
            <a:ln w="6350" cap="rnd">
              <a:solidFill>
                <a:srgbClr val="CCFFFF"/>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6" name="Title block" hidden="1"/>
            <p:cNvSpPr>
              <a:spLocks noChangeArrowheads="1"/>
            </p:cNvSpPr>
            <p:nvPr/>
          </p:nvSpPr>
          <p:spPr bwMode="gray">
            <a:xfrm>
              <a:off x="530352" y="1143000"/>
              <a:ext cx="8997696" cy="914400"/>
            </a:xfrm>
            <a:prstGeom prst="rect">
              <a:avLst/>
            </a:prstGeom>
            <a:solidFill>
              <a:srgbClr val="FCC3D7">
                <a:alpha val="25000"/>
              </a:srgbClr>
            </a:solidFill>
            <a:ln w="6350" cap="rnd">
              <a:solidFill>
                <a:srgbClr val="FCC3D7"/>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7" name="Header block" hidden="1"/>
            <p:cNvSpPr>
              <a:spLocks noChangeArrowheads="1"/>
            </p:cNvSpPr>
            <p:nvPr/>
          </p:nvSpPr>
          <p:spPr bwMode="gray">
            <a:xfrm>
              <a:off x="530352" y="685800"/>
              <a:ext cx="8997696"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55858" tIns="0" rIns="57000" bIns="0" anchor="ctr"/>
            <a:lstStyle/>
            <a:p>
              <a:pPr algn="ctr" defTabSz="707409">
                <a:buSzPct val="90000"/>
                <a:defRPr/>
              </a:pPr>
              <a:endParaRPr lang="en-GB" sz="1235" dirty="0">
                <a:solidFill>
                  <a:schemeClr val="folHlink"/>
                </a:solidFill>
                <a:cs typeface="Arial" charset="0"/>
              </a:endParaRPr>
            </a:p>
          </p:txBody>
        </p:sp>
        <p:grpSp>
          <p:nvGrpSpPr>
            <p:cNvPr id="8" name="Group 600" hidden="1"/>
            <p:cNvGrpSpPr/>
            <p:nvPr/>
          </p:nvGrpSpPr>
          <p:grpSpPr>
            <a:xfrm>
              <a:off x="530352" y="6016752"/>
              <a:ext cx="8997696" cy="612648"/>
              <a:chOff x="530352" y="6016752"/>
              <a:chExt cx="8997696" cy="612648"/>
            </a:xfrm>
          </p:grpSpPr>
          <p:sp>
            <p:nvSpPr>
              <p:cNvPr id="44" name="Content block 606" hidden="1"/>
              <p:cNvSpPr>
                <a:spLocks noChangeArrowheads="1"/>
              </p:cNvSpPr>
              <p:nvPr/>
            </p:nvSpPr>
            <p:spPr bwMode="gray">
              <a:xfrm>
                <a:off x="8156448" y="6016752"/>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45" name="Content block 605" hidden="1"/>
              <p:cNvSpPr>
                <a:spLocks noChangeArrowheads="1"/>
              </p:cNvSpPr>
              <p:nvPr/>
            </p:nvSpPr>
            <p:spPr bwMode="gray">
              <a:xfrm>
                <a:off x="6629400" y="6016752"/>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46" name="Content block 604" hidden="1"/>
              <p:cNvSpPr>
                <a:spLocks noChangeArrowheads="1"/>
              </p:cNvSpPr>
              <p:nvPr/>
            </p:nvSpPr>
            <p:spPr bwMode="gray">
              <a:xfrm>
                <a:off x="5102352" y="6016752"/>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47" name="Content block 603" hidden="1"/>
              <p:cNvSpPr>
                <a:spLocks noChangeArrowheads="1"/>
              </p:cNvSpPr>
              <p:nvPr/>
            </p:nvSpPr>
            <p:spPr bwMode="gray">
              <a:xfrm>
                <a:off x="3584448" y="6016752"/>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48" name="Content block 602" hidden="1"/>
              <p:cNvSpPr>
                <a:spLocks noChangeArrowheads="1"/>
              </p:cNvSpPr>
              <p:nvPr/>
            </p:nvSpPr>
            <p:spPr bwMode="gray">
              <a:xfrm>
                <a:off x="2057400" y="6016752"/>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49" name="Content block 601" hidden="1"/>
              <p:cNvSpPr>
                <a:spLocks noChangeArrowheads="1"/>
              </p:cNvSpPr>
              <p:nvPr/>
            </p:nvSpPr>
            <p:spPr bwMode="gray">
              <a:xfrm>
                <a:off x="530352" y="6016752"/>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grpSp>
        <p:grpSp>
          <p:nvGrpSpPr>
            <p:cNvPr id="9" name="Group 500" hidden="1"/>
            <p:cNvGrpSpPr/>
            <p:nvPr/>
          </p:nvGrpSpPr>
          <p:grpSpPr>
            <a:xfrm>
              <a:off x="530352" y="5257800"/>
              <a:ext cx="8997696" cy="612648"/>
              <a:chOff x="530352" y="5257800"/>
              <a:chExt cx="8997696" cy="612648"/>
            </a:xfrm>
          </p:grpSpPr>
          <p:sp>
            <p:nvSpPr>
              <p:cNvPr id="38" name="Content block 506" hidden="1"/>
              <p:cNvSpPr>
                <a:spLocks noChangeArrowheads="1"/>
              </p:cNvSpPr>
              <p:nvPr/>
            </p:nvSpPr>
            <p:spPr bwMode="gray">
              <a:xfrm>
                <a:off x="8156448" y="5257800"/>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39" name="Content block 505" hidden="1"/>
              <p:cNvSpPr>
                <a:spLocks noChangeArrowheads="1"/>
              </p:cNvSpPr>
              <p:nvPr/>
            </p:nvSpPr>
            <p:spPr bwMode="gray">
              <a:xfrm>
                <a:off x="6629400" y="5257800"/>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40" name="Content block 504" hidden="1"/>
              <p:cNvSpPr>
                <a:spLocks noChangeArrowheads="1"/>
              </p:cNvSpPr>
              <p:nvPr/>
            </p:nvSpPr>
            <p:spPr bwMode="gray">
              <a:xfrm>
                <a:off x="5102352" y="5257800"/>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41" name="Content block 503" hidden="1"/>
              <p:cNvSpPr>
                <a:spLocks noChangeArrowheads="1"/>
              </p:cNvSpPr>
              <p:nvPr/>
            </p:nvSpPr>
            <p:spPr bwMode="gray">
              <a:xfrm>
                <a:off x="3584448" y="5257800"/>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42" name="Content block 502" hidden="1"/>
              <p:cNvSpPr>
                <a:spLocks noChangeArrowheads="1"/>
              </p:cNvSpPr>
              <p:nvPr/>
            </p:nvSpPr>
            <p:spPr bwMode="gray">
              <a:xfrm>
                <a:off x="2057400" y="5257800"/>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43" name="Content block 501" hidden="1"/>
              <p:cNvSpPr>
                <a:spLocks noChangeArrowheads="1"/>
              </p:cNvSpPr>
              <p:nvPr/>
            </p:nvSpPr>
            <p:spPr bwMode="gray">
              <a:xfrm>
                <a:off x="530352" y="5257800"/>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grpSp>
        <p:grpSp>
          <p:nvGrpSpPr>
            <p:cNvPr id="10" name="Group 400" hidden="1"/>
            <p:cNvGrpSpPr/>
            <p:nvPr/>
          </p:nvGrpSpPr>
          <p:grpSpPr>
            <a:xfrm>
              <a:off x="530352" y="4498848"/>
              <a:ext cx="8997696" cy="612648"/>
              <a:chOff x="530352" y="4498848"/>
              <a:chExt cx="8997696" cy="612648"/>
            </a:xfrm>
          </p:grpSpPr>
          <p:sp>
            <p:nvSpPr>
              <p:cNvPr id="32" name="Content block 406" hidden="1"/>
              <p:cNvSpPr>
                <a:spLocks noChangeArrowheads="1"/>
              </p:cNvSpPr>
              <p:nvPr/>
            </p:nvSpPr>
            <p:spPr bwMode="gray">
              <a:xfrm>
                <a:off x="8156448" y="4498848"/>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33" name="Content block 405" hidden="1"/>
              <p:cNvSpPr>
                <a:spLocks noChangeArrowheads="1"/>
              </p:cNvSpPr>
              <p:nvPr/>
            </p:nvSpPr>
            <p:spPr bwMode="gray">
              <a:xfrm>
                <a:off x="6629400" y="4498848"/>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34" name="Content block 404" hidden="1"/>
              <p:cNvSpPr>
                <a:spLocks noChangeArrowheads="1"/>
              </p:cNvSpPr>
              <p:nvPr/>
            </p:nvSpPr>
            <p:spPr bwMode="gray">
              <a:xfrm>
                <a:off x="5102352" y="4498848"/>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35" name="Content block 403" hidden="1"/>
              <p:cNvSpPr>
                <a:spLocks noChangeArrowheads="1"/>
              </p:cNvSpPr>
              <p:nvPr/>
            </p:nvSpPr>
            <p:spPr bwMode="gray">
              <a:xfrm>
                <a:off x="3584448" y="4498848"/>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36" name="Content block 402" hidden="1"/>
              <p:cNvSpPr>
                <a:spLocks noChangeArrowheads="1"/>
              </p:cNvSpPr>
              <p:nvPr/>
            </p:nvSpPr>
            <p:spPr bwMode="gray">
              <a:xfrm>
                <a:off x="2057400" y="4498848"/>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37" name="Content block 401" hidden="1"/>
              <p:cNvSpPr>
                <a:spLocks noChangeArrowheads="1"/>
              </p:cNvSpPr>
              <p:nvPr/>
            </p:nvSpPr>
            <p:spPr bwMode="gray">
              <a:xfrm>
                <a:off x="530352" y="4498848"/>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grpSp>
        <p:grpSp>
          <p:nvGrpSpPr>
            <p:cNvPr id="11" name="Group 300" hidden="1"/>
            <p:cNvGrpSpPr/>
            <p:nvPr/>
          </p:nvGrpSpPr>
          <p:grpSpPr>
            <a:xfrm>
              <a:off x="530352" y="3730752"/>
              <a:ext cx="8997696" cy="612648"/>
              <a:chOff x="530352" y="3730752"/>
              <a:chExt cx="8997696" cy="612648"/>
            </a:xfrm>
          </p:grpSpPr>
          <p:sp>
            <p:nvSpPr>
              <p:cNvPr id="26" name="Content block 306" hidden="1"/>
              <p:cNvSpPr>
                <a:spLocks noChangeArrowheads="1"/>
              </p:cNvSpPr>
              <p:nvPr/>
            </p:nvSpPr>
            <p:spPr bwMode="gray">
              <a:xfrm>
                <a:off x="8156448" y="3730752"/>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27" name="Content block 305" hidden="1"/>
              <p:cNvSpPr>
                <a:spLocks noChangeArrowheads="1"/>
              </p:cNvSpPr>
              <p:nvPr/>
            </p:nvSpPr>
            <p:spPr bwMode="gray">
              <a:xfrm>
                <a:off x="6629400" y="3730752"/>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28" name="Content block 304" hidden="1"/>
              <p:cNvSpPr>
                <a:spLocks noChangeArrowheads="1"/>
              </p:cNvSpPr>
              <p:nvPr/>
            </p:nvSpPr>
            <p:spPr bwMode="gray">
              <a:xfrm>
                <a:off x="5102352" y="3730752"/>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29" name="Content block 303" hidden="1"/>
              <p:cNvSpPr>
                <a:spLocks noChangeArrowheads="1"/>
              </p:cNvSpPr>
              <p:nvPr/>
            </p:nvSpPr>
            <p:spPr bwMode="gray">
              <a:xfrm>
                <a:off x="3584448" y="3730752"/>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30" name="Content block 302" hidden="1"/>
              <p:cNvSpPr>
                <a:spLocks noChangeArrowheads="1"/>
              </p:cNvSpPr>
              <p:nvPr/>
            </p:nvSpPr>
            <p:spPr bwMode="gray">
              <a:xfrm>
                <a:off x="2057400" y="3730752"/>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31" name="Content block 301" hidden="1"/>
              <p:cNvSpPr>
                <a:spLocks noChangeArrowheads="1"/>
              </p:cNvSpPr>
              <p:nvPr/>
            </p:nvSpPr>
            <p:spPr bwMode="gray">
              <a:xfrm>
                <a:off x="530352" y="3730752"/>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grpSp>
        <p:grpSp>
          <p:nvGrpSpPr>
            <p:cNvPr id="12" name="Group 200" hidden="1"/>
            <p:cNvGrpSpPr/>
            <p:nvPr/>
          </p:nvGrpSpPr>
          <p:grpSpPr>
            <a:xfrm>
              <a:off x="530352" y="2971800"/>
              <a:ext cx="8997696" cy="612648"/>
              <a:chOff x="530352" y="2971800"/>
              <a:chExt cx="8997696" cy="612648"/>
            </a:xfrm>
          </p:grpSpPr>
          <p:sp>
            <p:nvSpPr>
              <p:cNvPr id="20" name="Content block 206" hidden="1"/>
              <p:cNvSpPr>
                <a:spLocks noChangeArrowheads="1"/>
              </p:cNvSpPr>
              <p:nvPr/>
            </p:nvSpPr>
            <p:spPr bwMode="gray">
              <a:xfrm>
                <a:off x="8156448" y="2971800"/>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21" name="Content block 205" hidden="1"/>
              <p:cNvSpPr>
                <a:spLocks noChangeArrowheads="1"/>
              </p:cNvSpPr>
              <p:nvPr/>
            </p:nvSpPr>
            <p:spPr bwMode="gray">
              <a:xfrm>
                <a:off x="6629400" y="2971800"/>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22" name="Content block 204" hidden="1"/>
              <p:cNvSpPr>
                <a:spLocks noChangeArrowheads="1"/>
              </p:cNvSpPr>
              <p:nvPr/>
            </p:nvSpPr>
            <p:spPr bwMode="gray">
              <a:xfrm>
                <a:off x="5102352" y="2971800"/>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23" name="Content block 203" hidden="1"/>
              <p:cNvSpPr>
                <a:spLocks noChangeArrowheads="1"/>
              </p:cNvSpPr>
              <p:nvPr/>
            </p:nvSpPr>
            <p:spPr bwMode="gray">
              <a:xfrm>
                <a:off x="3584448" y="2971800"/>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24" name="Content block 202" hidden="1"/>
              <p:cNvSpPr>
                <a:spLocks noChangeArrowheads="1"/>
              </p:cNvSpPr>
              <p:nvPr/>
            </p:nvSpPr>
            <p:spPr bwMode="gray">
              <a:xfrm>
                <a:off x="2057400" y="2971800"/>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25" name="Content block 201" hidden="1"/>
              <p:cNvSpPr>
                <a:spLocks noChangeArrowheads="1"/>
              </p:cNvSpPr>
              <p:nvPr/>
            </p:nvSpPr>
            <p:spPr bwMode="gray">
              <a:xfrm>
                <a:off x="530352" y="2971800"/>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grpSp>
        <p:grpSp>
          <p:nvGrpSpPr>
            <p:cNvPr id="13" name="Group 100" hidden="1"/>
            <p:cNvGrpSpPr/>
            <p:nvPr/>
          </p:nvGrpSpPr>
          <p:grpSpPr>
            <a:xfrm>
              <a:off x="530352" y="2212848"/>
              <a:ext cx="8997696" cy="612648"/>
              <a:chOff x="530352" y="2212848"/>
              <a:chExt cx="8997696" cy="612648"/>
            </a:xfrm>
          </p:grpSpPr>
          <p:sp>
            <p:nvSpPr>
              <p:cNvPr id="14" name="Content block 106" hidden="1"/>
              <p:cNvSpPr>
                <a:spLocks noChangeArrowheads="1"/>
              </p:cNvSpPr>
              <p:nvPr/>
            </p:nvSpPr>
            <p:spPr bwMode="gray">
              <a:xfrm>
                <a:off x="8156448" y="2212848"/>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15" name="Content block 105" hidden="1"/>
              <p:cNvSpPr>
                <a:spLocks noChangeArrowheads="1"/>
              </p:cNvSpPr>
              <p:nvPr/>
            </p:nvSpPr>
            <p:spPr bwMode="gray">
              <a:xfrm>
                <a:off x="6629400" y="2212848"/>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16" name="Content block 104" hidden="1"/>
              <p:cNvSpPr>
                <a:spLocks noChangeArrowheads="1"/>
              </p:cNvSpPr>
              <p:nvPr/>
            </p:nvSpPr>
            <p:spPr bwMode="gray">
              <a:xfrm>
                <a:off x="5102352" y="2212848"/>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17" name="Content block 103" hidden="1"/>
              <p:cNvSpPr>
                <a:spLocks noChangeArrowheads="1"/>
              </p:cNvSpPr>
              <p:nvPr/>
            </p:nvSpPr>
            <p:spPr bwMode="gray">
              <a:xfrm>
                <a:off x="3584448" y="2212848"/>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18" name="Content block 102" hidden="1"/>
              <p:cNvSpPr>
                <a:spLocks noChangeArrowheads="1"/>
              </p:cNvSpPr>
              <p:nvPr/>
            </p:nvSpPr>
            <p:spPr bwMode="gray">
              <a:xfrm>
                <a:off x="2057400" y="2212848"/>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sp>
            <p:nvSpPr>
              <p:cNvPr id="19" name="Content block 101" hidden="1"/>
              <p:cNvSpPr>
                <a:spLocks noChangeArrowheads="1"/>
              </p:cNvSpPr>
              <p:nvPr/>
            </p:nvSpPr>
            <p:spPr bwMode="gray">
              <a:xfrm>
                <a:off x="530352" y="2212848"/>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56010" tIns="0" rIns="57156" bIns="0" anchor="ctr"/>
              <a:lstStyle/>
              <a:p>
                <a:pPr algn="ctr" defTabSz="805466">
                  <a:defRPr/>
                </a:pPr>
                <a:endParaRPr lang="en-GB" sz="1588" dirty="0"/>
              </a:p>
            </p:txBody>
          </p:sp>
        </p:grpSp>
      </p:grpSp>
      <p:sp>
        <p:nvSpPr>
          <p:cNvPr id="2" name="Title 1"/>
          <p:cNvSpPr>
            <a:spLocks noGrp="1"/>
          </p:cNvSpPr>
          <p:nvPr>
            <p:ph type="title"/>
          </p:nvPr>
        </p:nvSpPr>
        <p:spPr>
          <a:xfrm>
            <a:off x="602005" y="1301269"/>
            <a:ext cx="7939144" cy="739588"/>
          </a:xfrm>
        </p:spPr>
        <p:txBody>
          <a:bodyPr>
            <a:normAutofit fontScale="90000"/>
          </a:bodyPr>
          <a:lstStyle/>
          <a:p>
            <a:r>
              <a:rPr lang="en-GB" sz="2700" dirty="0" smtClean="0"/>
              <a:t>Results of the Indian Educational Campaigns</a:t>
            </a:r>
            <a:r>
              <a:rPr lang="en-GB" dirty="0" smtClean="0"/>
              <a:t/>
            </a:r>
            <a:br>
              <a:rPr lang="en-GB" dirty="0" smtClean="0"/>
            </a:br>
            <a:r>
              <a:rPr lang="en-GB" dirty="0"/>
              <a:t/>
            </a:r>
            <a:br>
              <a:rPr lang="en-GB" dirty="0"/>
            </a:br>
            <a:endParaRPr lang="en-GB" sz="2030" dirty="0"/>
          </a:p>
        </p:txBody>
      </p:sp>
      <p:sp>
        <p:nvSpPr>
          <p:cNvPr id="96" name="Freeform 4951"/>
          <p:cNvSpPr>
            <a:spLocks noEditPoints="1"/>
          </p:cNvSpPr>
          <p:nvPr/>
        </p:nvSpPr>
        <p:spPr bwMode="auto">
          <a:xfrm>
            <a:off x="947989" y="4952153"/>
            <a:ext cx="560210" cy="628377"/>
          </a:xfrm>
          <a:custGeom>
            <a:avLst/>
            <a:gdLst>
              <a:gd name="T0" fmla="*/ 282 w 300"/>
              <a:gd name="T1" fmla="*/ 168 h 320"/>
              <a:gd name="T2" fmla="*/ 278 w 300"/>
              <a:gd name="T3" fmla="*/ 146 h 320"/>
              <a:gd name="T4" fmla="*/ 286 w 300"/>
              <a:gd name="T5" fmla="*/ 116 h 320"/>
              <a:gd name="T6" fmla="*/ 294 w 300"/>
              <a:gd name="T7" fmla="*/ 108 h 320"/>
              <a:gd name="T8" fmla="*/ 298 w 300"/>
              <a:gd name="T9" fmla="*/ 100 h 320"/>
              <a:gd name="T10" fmla="*/ 248 w 300"/>
              <a:gd name="T11" fmla="*/ 44 h 320"/>
              <a:gd name="T12" fmla="*/ 242 w 300"/>
              <a:gd name="T13" fmla="*/ 42 h 320"/>
              <a:gd name="T14" fmla="*/ 234 w 300"/>
              <a:gd name="T15" fmla="*/ 44 h 320"/>
              <a:gd name="T16" fmla="*/ 232 w 300"/>
              <a:gd name="T17" fmla="*/ 54 h 320"/>
              <a:gd name="T18" fmla="*/ 270 w 300"/>
              <a:gd name="T19" fmla="*/ 108 h 320"/>
              <a:gd name="T20" fmla="*/ 260 w 300"/>
              <a:gd name="T21" fmla="*/ 134 h 320"/>
              <a:gd name="T22" fmla="*/ 262 w 300"/>
              <a:gd name="T23" fmla="*/ 162 h 320"/>
              <a:gd name="T24" fmla="*/ 274 w 300"/>
              <a:gd name="T25" fmla="*/ 192 h 320"/>
              <a:gd name="T26" fmla="*/ 282 w 300"/>
              <a:gd name="T27" fmla="*/ 210 h 320"/>
              <a:gd name="T28" fmla="*/ 280 w 300"/>
              <a:gd name="T29" fmla="*/ 224 h 320"/>
              <a:gd name="T30" fmla="*/ 264 w 300"/>
              <a:gd name="T31" fmla="*/ 234 h 320"/>
              <a:gd name="T32" fmla="*/ 252 w 300"/>
              <a:gd name="T33" fmla="*/ 230 h 320"/>
              <a:gd name="T34" fmla="*/ 248 w 300"/>
              <a:gd name="T35" fmla="*/ 128 h 320"/>
              <a:gd name="T36" fmla="*/ 242 w 300"/>
              <a:gd name="T37" fmla="*/ 114 h 320"/>
              <a:gd name="T38" fmla="*/ 206 w 300"/>
              <a:gd name="T39" fmla="*/ 110 h 320"/>
              <a:gd name="T40" fmla="*/ 206 w 300"/>
              <a:gd name="T41" fmla="*/ 10 h 320"/>
              <a:gd name="T42" fmla="*/ 192 w 300"/>
              <a:gd name="T43" fmla="*/ 0 h 320"/>
              <a:gd name="T44" fmla="*/ 42 w 300"/>
              <a:gd name="T45" fmla="*/ 2 h 320"/>
              <a:gd name="T46" fmla="*/ 32 w 300"/>
              <a:gd name="T47" fmla="*/ 14 h 320"/>
              <a:gd name="T48" fmla="*/ 16 w 300"/>
              <a:gd name="T49" fmla="*/ 290 h 320"/>
              <a:gd name="T50" fmla="*/ 2 w 300"/>
              <a:gd name="T51" fmla="*/ 300 h 320"/>
              <a:gd name="T52" fmla="*/ 2 w 300"/>
              <a:gd name="T53" fmla="*/ 310 h 320"/>
              <a:gd name="T54" fmla="*/ 16 w 300"/>
              <a:gd name="T55" fmla="*/ 320 h 320"/>
              <a:gd name="T56" fmla="*/ 224 w 300"/>
              <a:gd name="T57" fmla="*/ 320 h 320"/>
              <a:gd name="T58" fmla="*/ 234 w 300"/>
              <a:gd name="T59" fmla="*/ 316 h 320"/>
              <a:gd name="T60" fmla="*/ 238 w 300"/>
              <a:gd name="T61" fmla="*/ 306 h 320"/>
              <a:gd name="T62" fmla="*/ 230 w 300"/>
              <a:gd name="T63" fmla="*/ 292 h 320"/>
              <a:gd name="T64" fmla="*/ 206 w 300"/>
              <a:gd name="T65" fmla="*/ 128 h 320"/>
              <a:gd name="T66" fmla="*/ 230 w 300"/>
              <a:gd name="T67" fmla="*/ 128 h 320"/>
              <a:gd name="T68" fmla="*/ 230 w 300"/>
              <a:gd name="T69" fmla="*/ 226 h 320"/>
              <a:gd name="T70" fmla="*/ 240 w 300"/>
              <a:gd name="T71" fmla="*/ 242 h 320"/>
              <a:gd name="T72" fmla="*/ 256 w 300"/>
              <a:gd name="T73" fmla="*/ 252 h 320"/>
              <a:gd name="T74" fmla="*/ 272 w 300"/>
              <a:gd name="T75" fmla="*/ 252 h 320"/>
              <a:gd name="T76" fmla="*/ 292 w 300"/>
              <a:gd name="T77" fmla="*/ 242 h 320"/>
              <a:gd name="T78" fmla="*/ 300 w 300"/>
              <a:gd name="T79" fmla="*/ 224 h 320"/>
              <a:gd name="T80" fmla="*/ 300 w 300"/>
              <a:gd name="T81" fmla="*/ 206 h 320"/>
              <a:gd name="T82" fmla="*/ 290 w 300"/>
              <a:gd name="T83" fmla="*/ 182 h 320"/>
              <a:gd name="T84" fmla="*/ 172 w 300"/>
              <a:gd name="T85" fmla="*/ 130 h 320"/>
              <a:gd name="T86" fmla="*/ 162 w 300"/>
              <a:gd name="T87" fmla="*/ 136 h 320"/>
              <a:gd name="T88" fmla="*/ 72 w 300"/>
              <a:gd name="T89" fmla="*/ 136 h 320"/>
              <a:gd name="T90" fmla="*/ 66 w 300"/>
              <a:gd name="T91" fmla="*/ 126 h 320"/>
              <a:gd name="T92" fmla="*/ 68 w 300"/>
              <a:gd name="T93" fmla="*/ 40 h 320"/>
              <a:gd name="T94" fmla="*/ 76 w 300"/>
              <a:gd name="T95" fmla="*/ 34 h 320"/>
              <a:gd name="T96" fmla="*/ 166 w 300"/>
              <a:gd name="T97" fmla="*/ 36 h 320"/>
              <a:gd name="T98" fmla="*/ 172 w 300"/>
              <a:gd name="T99" fmla="*/ 44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0" h="320">
                <a:moveTo>
                  <a:pt x="290" y="182"/>
                </a:moveTo>
                <a:lnTo>
                  <a:pt x="290" y="182"/>
                </a:lnTo>
                <a:lnTo>
                  <a:pt x="282" y="168"/>
                </a:lnTo>
                <a:lnTo>
                  <a:pt x="280" y="158"/>
                </a:lnTo>
                <a:lnTo>
                  <a:pt x="278" y="146"/>
                </a:lnTo>
                <a:lnTo>
                  <a:pt x="278" y="146"/>
                </a:lnTo>
                <a:lnTo>
                  <a:pt x="280" y="136"/>
                </a:lnTo>
                <a:lnTo>
                  <a:pt x="282" y="128"/>
                </a:lnTo>
                <a:lnTo>
                  <a:pt x="286" y="116"/>
                </a:lnTo>
                <a:lnTo>
                  <a:pt x="292" y="110"/>
                </a:lnTo>
                <a:lnTo>
                  <a:pt x="294" y="108"/>
                </a:lnTo>
                <a:lnTo>
                  <a:pt x="294" y="108"/>
                </a:lnTo>
                <a:lnTo>
                  <a:pt x="298" y="104"/>
                </a:lnTo>
                <a:lnTo>
                  <a:pt x="298" y="100"/>
                </a:lnTo>
                <a:lnTo>
                  <a:pt x="298" y="100"/>
                </a:lnTo>
                <a:lnTo>
                  <a:pt x="298" y="96"/>
                </a:lnTo>
                <a:lnTo>
                  <a:pt x="296" y="94"/>
                </a:lnTo>
                <a:lnTo>
                  <a:pt x="248" y="44"/>
                </a:lnTo>
                <a:lnTo>
                  <a:pt x="248" y="44"/>
                </a:lnTo>
                <a:lnTo>
                  <a:pt x="244" y="42"/>
                </a:lnTo>
                <a:lnTo>
                  <a:pt x="242" y="42"/>
                </a:lnTo>
                <a:lnTo>
                  <a:pt x="238" y="42"/>
                </a:lnTo>
                <a:lnTo>
                  <a:pt x="234" y="44"/>
                </a:lnTo>
                <a:lnTo>
                  <a:pt x="234" y="44"/>
                </a:lnTo>
                <a:lnTo>
                  <a:pt x="232" y="48"/>
                </a:lnTo>
                <a:lnTo>
                  <a:pt x="232" y="50"/>
                </a:lnTo>
                <a:lnTo>
                  <a:pt x="232" y="54"/>
                </a:lnTo>
                <a:lnTo>
                  <a:pt x="234" y="58"/>
                </a:lnTo>
                <a:lnTo>
                  <a:pt x="270" y="108"/>
                </a:lnTo>
                <a:lnTo>
                  <a:pt x="270" y="108"/>
                </a:lnTo>
                <a:lnTo>
                  <a:pt x="266" y="116"/>
                </a:lnTo>
                <a:lnTo>
                  <a:pt x="264" y="124"/>
                </a:lnTo>
                <a:lnTo>
                  <a:pt x="260" y="134"/>
                </a:lnTo>
                <a:lnTo>
                  <a:pt x="260" y="146"/>
                </a:lnTo>
                <a:lnTo>
                  <a:pt x="260" y="146"/>
                </a:lnTo>
                <a:lnTo>
                  <a:pt x="262" y="162"/>
                </a:lnTo>
                <a:lnTo>
                  <a:pt x="264" y="174"/>
                </a:lnTo>
                <a:lnTo>
                  <a:pt x="268" y="184"/>
                </a:lnTo>
                <a:lnTo>
                  <a:pt x="274" y="192"/>
                </a:lnTo>
                <a:lnTo>
                  <a:pt x="274" y="192"/>
                </a:lnTo>
                <a:lnTo>
                  <a:pt x="280" y="204"/>
                </a:lnTo>
                <a:lnTo>
                  <a:pt x="282" y="210"/>
                </a:lnTo>
                <a:lnTo>
                  <a:pt x="282" y="218"/>
                </a:lnTo>
                <a:lnTo>
                  <a:pt x="282" y="218"/>
                </a:lnTo>
                <a:lnTo>
                  <a:pt x="280" y="224"/>
                </a:lnTo>
                <a:lnTo>
                  <a:pt x="278" y="228"/>
                </a:lnTo>
                <a:lnTo>
                  <a:pt x="272" y="232"/>
                </a:lnTo>
                <a:lnTo>
                  <a:pt x="264" y="234"/>
                </a:lnTo>
                <a:lnTo>
                  <a:pt x="264" y="234"/>
                </a:lnTo>
                <a:lnTo>
                  <a:pt x="258" y="232"/>
                </a:lnTo>
                <a:lnTo>
                  <a:pt x="252" y="230"/>
                </a:lnTo>
                <a:lnTo>
                  <a:pt x="250" y="224"/>
                </a:lnTo>
                <a:lnTo>
                  <a:pt x="248" y="218"/>
                </a:lnTo>
                <a:lnTo>
                  <a:pt x="248" y="128"/>
                </a:lnTo>
                <a:lnTo>
                  <a:pt x="248" y="128"/>
                </a:lnTo>
                <a:lnTo>
                  <a:pt x="246" y="120"/>
                </a:lnTo>
                <a:lnTo>
                  <a:pt x="242" y="114"/>
                </a:lnTo>
                <a:lnTo>
                  <a:pt x="238" y="110"/>
                </a:lnTo>
                <a:lnTo>
                  <a:pt x="230" y="110"/>
                </a:lnTo>
                <a:lnTo>
                  <a:pt x="206" y="110"/>
                </a:lnTo>
                <a:lnTo>
                  <a:pt x="206" y="14"/>
                </a:lnTo>
                <a:lnTo>
                  <a:pt x="206" y="14"/>
                </a:lnTo>
                <a:lnTo>
                  <a:pt x="206" y="10"/>
                </a:lnTo>
                <a:lnTo>
                  <a:pt x="202" y="4"/>
                </a:lnTo>
                <a:lnTo>
                  <a:pt x="198" y="2"/>
                </a:lnTo>
                <a:lnTo>
                  <a:pt x="192" y="0"/>
                </a:lnTo>
                <a:lnTo>
                  <a:pt x="48" y="0"/>
                </a:lnTo>
                <a:lnTo>
                  <a:pt x="48" y="0"/>
                </a:lnTo>
                <a:lnTo>
                  <a:pt x="42" y="2"/>
                </a:lnTo>
                <a:lnTo>
                  <a:pt x="38" y="4"/>
                </a:lnTo>
                <a:lnTo>
                  <a:pt x="34" y="10"/>
                </a:lnTo>
                <a:lnTo>
                  <a:pt x="32" y="14"/>
                </a:lnTo>
                <a:lnTo>
                  <a:pt x="32" y="290"/>
                </a:lnTo>
                <a:lnTo>
                  <a:pt x="16" y="290"/>
                </a:lnTo>
                <a:lnTo>
                  <a:pt x="16" y="290"/>
                </a:lnTo>
                <a:lnTo>
                  <a:pt x="10" y="292"/>
                </a:lnTo>
                <a:lnTo>
                  <a:pt x="4" y="294"/>
                </a:lnTo>
                <a:lnTo>
                  <a:pt x="2" y="300"/>
                </a:lnTo>
                <a:lnTo>
                  <a:pt x="0" y="306"/>
                </a:lnTo>
                <a:lnTo>
                  <a:pt x="0" y="306"/>
                </a:lnTo>
                <a:lnTo>
                  <a:pt x="2" y="310"/>
                </a:lnTo>
                <a:lnTo>
                  <a:pt x="4" y="316"/>
                </a:lnTo>
                <a:lnTo>
                  <a:pt x="10" y="318"/>
                </a:lnTo>
                <a:lnTo>
                  <a:pt x="16" y="320"/>
                </a:lnTo>
                <a:lnTo>
                  <a:pt x="48" y="320"/>
                </a:lnTo>
                <a:lnTo>
                  <a:pt x="192" y="320"/>
                </a:lnTo>
                <a:lnTo>
                  <a:pt x="224" y="320"/>
                </a:lnTo>
                <a:lnTo>
                  <a:pt x="224" y="320"/>
                </a:lnTo>
                <a:lnTo>
                  <a:pt x="230" y="318"/>
                </a:lnTo>
                <a:lnTo>
                  <a:pt x="234" y="316"/>
                </a:lnTo>
                <a:lnTo>
                  <a:pt x="238" y="310"/>
                </a:lnTo>
                <a:lnTo>
                  <a:pt x="238" y="306"/>
                </a:lnTo>
                <a:lnTo>
                  <a:pt x="238" y="306"/>
                </a:lnTo>
                <a:lnTo>
                  <a:pt x="238" y="300"/>
                </a:lnTo>
                <a:lnTo>
                  <a:pt x="234" y="294"/>
                </a:lnTo>
                <a:lnTo>
                  <a:pt x="230" y="292"/>
                </a:lnTo>
                <a:lnTo>
                  <a:pt x="224" y="290"/>
                </a:lnTo>
                <a:lnTo>
                  <a:pt x="206" y="290"/>
                </a:lnTo>
                <a:lnTo>
                  <a:pt x="206" y="128"/>
                </a:lnTo>
                <a:lnTo>
                  <a:pt x="230" y="128"/>
                </a:lnTo>
                <a:lnTo>
                  <a:pt x="230" y="128"/>
                </a:lnTo>
                <a:lnTo>
                  <a:pt x="230" y="128"/>
                </a:lnTo>
                <a:lnTo>
                  <a:pt x="230" y="218"/>
                </a:lnTo>
                <a:lnTo>
                  <a:pt x="230" y="218"/>
                </a:lnTo>
                <a:lnTo>
                  <a:pt x="230" y="226"/>
                </a:lnTo>
                <a:lnTo>
                  <a:pt x="232" y="232"/>
                </a:lnTo>
                <a:lnTo>
                  <a:pt x="234" y="238"/>
                </a:lnTo>
                <a:lnTo>
                  <a:pt x="240" y="242"/>
                </a:lnTo>
                <a:lnTo>
                  <a:pt x="244" y="246"/>
                </a:lnTo>
                <a:lnTo>
                  <a:pt x="250" y="250"/>
                </a:lnTo>
                <a:lnTo>
                  <a:pt x="256" y="252"/>
                </a:lnTo>
                <a:lnTo>
                  <a:pt x="264" y="252"/>
                </a:lnTo>
                <a:lnTo>
                  <a:pt x="264" y="252"/>
                </a:lnTo>
                <a:lnTo>
                  <a:pt x="272" y="252"/>
                </a:lnTo>
                <a:lnTo>
                  <a:pt x="280" y="250"/>
                </a:lnTo>
                <a:lnTo>
                  <a:pt x="286" y="246"/>
                </a:lnTo>
                <a:lnTo>
                  <a:pt x="292" y="242"/>
                </a:lnTo>
                <a:lnTo>
                  <a:pt x="296" y="236"/>
                </a:lnTo>
                <a:lnTo>
                  <a:pt x="298" y="230"/>
                </a:lnTo>
                <a:lnTo>
                  <a:pt x="300" y="224"/>
                </a:lnTo>
                <a:lnTo>
                  <a:pt x="300" y="218"/>
                </a:lnTo>
                <a:lnTo>
                  <a:pt x="300" y="218"/>
                </a:lnTo>
                <a:lnTo>
                  <a:pt x="300" y="206"/>
                </a:lnTo>
                <a:lnTo>
                  <a:pt x="298" y="198"/>
                </a:lnTo>
                <a:lnTo>
                  <a:pt x="290" y="182"/>
                </a:lnTo>
                <a:lnTo>
                  <a:pt x="290" y="182"/>
                </a:lnTo>
                <a:close/>
                <a:moveTo>
                  <a:pt x="172" y="126"/>
                </a:moveTo>
                <a:lnTo>
                  <a:pt x="172" y="126"/>
                </a:lnTo>
                <a:lnTo>
                  <a:pt x="172" y="130"/>
                </a:lnTo>
                <a:lnTo>
                  <a:pt x="170" y="134"/>
                </a:lnTo>
                <a:lnTo>
                  <a:pt x="166" y="136"/>
                </a:lnTo>
                <a:lnTo>
                  <a:pt x="162" y="136"/>
                </a:lnTo>
                <a:lnTo>
                  <a:pt x="76" y="136"/>
                </a:lnTo>
                <a:lnTo>
                  <a:pt x="76" y="136"/>
                </a:lnTo>
                <a:lnTo>
                  <a:pt x="72" y="136"/>
                </a:lnTo>
                <a:lnTo>
                  <a:pt x="70" y="134"/>
                </a:lnTo>
                <a:lnTo>
                  <a:pt x="68" y="130"/>
                </a:lnTo>
                <a:lnTo>
                  <a:pt x="66" y="126"/>
                </a:lnTo>
                <a:lnTo>
                  <a:pt x="66" y="44"/>
                </a:lnTo>
                <a:lnTo>
                  <a:pt x="66" y="44"/>
                </a:lnTo>
                <a:lnTo>
                  <a:pt x="68" y="40"/>
                </a:lnTo>
                <a:lnTo>
                  <a:pt x="70" y="38"/>
                </a:lnTo>
                <a:lnTo>
                  <a:pt x="72" y="36"/>
                </a:lnTo>
                <a:lnTo>
                  <a:pt x="76" y="34"/>
                </a:lnTo>
                <a:lnTo>
                  <a:pt x="162" y="34"/>
                </a:lnTo>
                <a:lnTo>
                  <a:pt x="162" y="34"/>
                </a:lnTo>
                <a:lnTo>
                  <a:pt x="166" y="36"/>
                </a:lnTo>
                <a:lnTo>
                  <a:pt x="170" y="38"/>
                </a:lnTo>
                <a:lnTo>
                  <a:pt x="172" y="40"/>
                </a:lnTo>
                <a:lnTo>
                  <a:pt x="172" y="44"/>
                </a:lnTo>
                <a:lnTo>
                  <a:pt x="172" y="12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GB" sz="1588" dirty="0"/>
          </a:p>
        </p:txBody>
      </p:sp>
      <p:sp>
        <p:nvSpPr>
          <p:cNvPr id="50" name="TextBox 49"/>
          <p:cNvSpPr txBox="1"/>
          <p:nvPr/>
        </p:nvSpPr>
        <p:spPr>
          <a:xfrm>
            <a:off x="605117" y="1791269"/>
            <a:ext cx="7932920" cy="733149"/>
          </a:xfrm>
          <a:prstGeom prst="rect">
            <a:avLst/>
          </a:prstGeom>
          <a:noFill/>
        </p:spPr>
        <p:txBody>
          <a:bodyPr wrap="square" lIns="0" tIns="0" rIns="0" bIns="0" rtlCol="0">
            <a:spAutoFit/>
          </a:bodyPr>
          <a:lstStyle/>
          <a:p>
            <a:pPr marL="10086" indent="-252146">
              <a:lnSpc>
                <a:spcPct val="150000"/>
              </a:lnSpc>
              <a:buFont typeface="Arial" panose="020B0604020202020204" pitchFamily="34" charset="0"/>
              <a:buChar char="•"/>
            </a:pPr>
            <a:r>
              <a:rPr lang="en-US" sz="1588" dirty="0">
                <a:latin typeface="Georgia" pitchFamily="18" charset="0"/>
                <a:cs typeface="Arial" pitchFamily="34" charset="0"/>
              </a:rPr>
              <a:t>Annual </a:t>
            </a:r>
            <a:r>
              <a:rPr lang="en-US" sz="1588" dirty="0" smtClean="0">
                <a:latin typeface="Georgia" pitchFamily="18" charset="0"/>
                <a:cs typeface="Arial" pitchFamily="34" charset="0"/>
              </a:rPr>
              <a:t>post-campaign </a:t>
            </a:r>
            <a:r>
              <a:rPr lang="en-US" sz="1588" dirty="0">
                <a:latin typeface="Georgia" pitchFamily="18" charset="0"/>
                <a:cs typeface="Arial" pitchFamily="34" charset="0"/>
              </a:rPr>
              <a:t>survey </a:t>
            </a:r>
            <a:r>
              <a:rPr lang="en-US" sz="1588" dirty="0" smtClean="0">
                <a:latin typeface="Georgia" pitchFamily="18" charset="0"/>
                <a:cs typeface="Arial" pitchFamily="34" charset="0"/>
              </a:rPr>
              <a:t>to measure shifts </a:t>
            </a:r>
            <a:r>
              <a:rPr lang="en-US" sz="1588" dirty="0">
                <a:latin typeface="Georgia" pitchFamily="18" charset="0"/>
                <a:cs typeface="Arial" pitchFamily="34" charset="0"/>
              </a:rPr>
              <a:t>in behavior, </a:t>
            </a:r>
            <a:r>
              <a:rPr lang="en-US" sz="1588" dirty="0" smtClean="0">
                <a:latin typeface="Georgia" pitchFamily="18" charset="0"/>
                <a:cs typeface="Arial" pitchFamily="34" charset="0"/>
              </a:rPr>
              <a:t>attitudes </a:t>
            </a:r>
            <a:r>
              <a:rPr lang="en-US" sz="1588" dirty="0">
                <a:latin typeface="Georgia" pitchFamily="18" charset="0"/>
                <a:cs typeface="Arial" pitchFamily="34" charset="0"/>
              </a:rPr>
              <a:t>of end users</a:t>
            </a:r>
          </a:p>
          <a:p>
            <a:pPr marL="10086" indent="-252146">
              <a:lnSpc>
                <a:spcPct val="150000"/>
              </a:lnSpc>
              <a:buFont typeface="Arial" panose="020B0604020202020204" pitchFamily="34" charset="0"/>
              <a:buChar char="•"/>
            </a:pPr>
            <a:r>
              <a:rPr lang="en-US" sz="1588" dirty="0" smtClean="0">
                <a:latin typeface="Georgia" pitchFamily="18" charset="0"/>
                <a:cs typeface="Arial" pitchFamily="34" charset="0"/>
              </a:rPr>
              <a:t>Quantitative </a:t>
            </a:r>
            <a:r>
              <a:rPr lang="en-US" sz="1588" dirty="0">
                <a:latin typeface="Georgia" pitchFamily="18" charset="0"/>
                <a:cs typeface="Arial" pitchFamily="34" charset="0"/>
              </a:rPr>
              <a:t>analysis of the </a:t>
            </a:r>
            <a:r>
              <a:rPr lang="en-US" sz="1588" dirty="0" smtClean="0">
                <a:latin typeface="Georgia" pitchFamily="18" charset="0"/>
                <a:cs typeface="Arial" pitchFamily="34" charset="0"/>
              </a:rPr>
              <a:t>savings </a:t>
            </a:r>
            <a:r>
              <a:rPr lang="en-US" sz="1588" dirty="0">
                <a:latin typeface="Georgia" pitchFamily="18" charset="0"/>
                <a:cs typeface="Arial" pitchFamily="34" charset="0"/>
              </a:rPr>
              <a:t>accrued by </a:t>
            </a:r>
            <a:r>
              <a:rPr lang="en-US" sz="1588" dirty="0" smtClean="0">
                <a:latin typeface="Georgia" pitchFamily="18" charset="0"/>
                <a:cs typeface="Arial" pitchFamily="34" charset="0"/>
              </a:rPr>
              <a:t>raising awareness </a:t>
            </a:r>
            <a:endParaRPr lang="en-GB" sz="1588" dirty="0">
              <a:latin typeface="Georgia" pitchFamily="18" charset="0"/>
              <a:cs typeface="Arial" pitchFamily="34" charset="0"/>
            </a:endParaRPr>
          </a:p>
        </p:txBody>
      </p:sp>
      <p:grpSp>
        <p:nvGrpSpPr>
          <p:cNvPr id="63" name="Group 16"/>
          <p:cNvGrpSpPr>
            <a:grpSpLocks noChangeAspect="1"/>
          </p:cNvGrpSpPr>
          <p:nvPr/>
        </p:nvGrpSpPr>
        <p:grpSpPr bwMode="auto">
          <a:xfrm>
            <a:off x="1683930" y="2787914"/>
            <a:ext cx="6023437" cy="3287555"/>
            <a:chOff x="300" y="74"/>
            <a:chExt cx="5782" cy="4239"/>
          </a:xfrm>
          <a:solidFill>
            <a:schemeClr val="accent6">
              <a:lumMod val="75000"/>
            </a:schemeClr>
          </a:solidFill>
        </p:grpSpPr>
        <p:sp>
          <p:nvSpPr>
            <p:cNvPr id="64" name="Rectangle 17"/>
            <p:cNvSpPr>
              <a:spLocks noChangeAspect="1" noChangeArrowheads="1"/>
            </p:cNvSpPr>
            <p:nvPr/>
          </p:nvSpPr>
          <p:spPr bwMode="auto">
            <a:xfrm>
              <a:off x="360" y="74"/>
              <a:ext cx="5722" cy="4171"/>
            </a:xfrm>
            <a:prstGeom prst="rect">
              <a:avLst/>
            </a:prstGeom>
            <a:grpFill/>
            <a:ln w="28575" cap="rnd">
              <a:solidFill>
                <a:schemeClr val="bg1"/>
              </a:solidFill>
              <a:miter lim="800000"/>
              <a:headEnd/>
              <a:tailEnd/>
            </a:ln>
          </p:spPr>
          <p:txBody>
            <a:bodyPr lIns="84515" tIns="42258" rIns="84515" bIns="42258"/>
            <a:lstStyle/>
            <a:p>
              <a:pPr algn="ctr" defTabSz="704608" eaLnBrk="0" hangingPunct="0">
                <a:spcBef>
                  <a:spcPct val="20000"/>
                </a:spcBef>
              </a:pPr>
              <a:endParaRPr lang="en-US" sz="618" b="1" dirty="0">
                <a:solidFill>
                  <a:schemeClr val="tx2"/>
                </a:solidFill>
                <a:latin typeface="Univers 45 Light" pitchFamily="2" charset="0"/>
                <a:cs typeface="Arial" charset="0"/>
              </a:endParaRPr>
            </a:p>
          </p:txBody>
        </p:sp>
        <p:sp>
          <p:nvSpPr>
            <p:cNvPr id="65" name="Rectangle 18"/>
            <p:cNvSpPr>
              <a:spLocks noChangeAspect="1" noChangeArrowheads="1"/>
            </p:cNvSpPr>
            <p:nvPr/>
          </p:nvSpPr>
          <p:spPr bwMode="auto">
            <a:xfrm>
              <a:off x="300" y="142"/>
              <a:ext cx="5721" cy="4171"/>
            </a:xfrm>
            <a:prstGeom prst="rect">
              <a:avLst/>
            </a:prstGeom>
            <a:grpFill/>
            <a:ln w="19050" cap="rnd">
              <a:solidFill>
                <a:schemeClr val="bg1"/>
              </a:solidFill>
              <a:miter lim="800000"/>
              <a:headEnd/>
              <a:tailEnd/>
            </a:ln>
          </p:spPr>
          <p:txBody>
            <a:bodyPr lIns="84515" tIns="42258" rIns="84515" bIns="42258"/>
            <a:lstStyle/>
            <a:p>
              <a:pPr algn="ctr" defTabSz="704608" eaLnBrk="0" hangingPunct="0">
                <a:spcBef>
                  <a:spcPct val="20000"/>
                </a:spcBef>
              </a:pPr>
              <a:endParaRPr lang="en-US" sz="618" b="1" dirty="0">
                <a:solidFill>
                  <a:schemeClr val="tx2"/>
                </a:solidFill>
                <a:latin typeface="Univers 45 Light" pitchFamily="2" charset="0"/>
                <a:cs typeface="Arial" charset="0"/>
              </a:endParaRPr>
            </a:p>
          </p:txBody>
        </p:sp>
        <p:sp>
          <p:nvSpPr>
            <p:cNvPr id="70" name="Text Box 23"/>
            <p:cNvSpPr txBox="1">
              <a:spLocks noChangeAspect="1" noChangeArrowheads="1"/>
            </p:cNvSpPr>
            <p:nvPr/>
          </p:nvSpPr>
          <p:spPr bwMode="auto">
            <a:xfrm>
              <a:off x="803" y="1753"/>
              <a:ext cx="881" cy="259"/>
            </a:xfrm>
            <a:prstGeom prst="rect">
              <a:avLst/>
            </a:prstGeom>
            <a:grpFill/>
            <a:ln w="12699">
              <a:noFill/>
              <a:miter lim="800000"/>
              <a:headEnd type="none" w="sm" len="sm"/>
              <a:tailEnd type="none" w="sm" len="sm"/>
            </a:ln>
          </p:spPr>
          <p:txBody>
            <a:bodyPr lIns="0" tIns="0" rIns="0" bIns="0"/>
            <a:lstStyle/>
            <a:p>
              <a:pPr defTabSz="704608" eaLnBrk="0" hangingPunct="0">
                <a:spcBef>
                  <a:spcPct val="50000"/>
                </a:spcBef>
              </a:pPr>
              <a:endParaRPr lang="en-US" sz="441" dirty="0">
                <a:latin typeface="Verdana" pitchFamily="34" charset="0"/>
                <a:cs typeface="Arial" charset="0"/>
              </a:endParaRPr>
            </a:p>
          </p:txBody>
        </p:sp>
      </p:grpSp>
      <p:sp>
        <p:nvSpPr>
          <p:cNvPr id="51" name="TextBox 50"/>
          <p:cNvSpPr txBox="1"/>
          <p:nvPr/>
        </p:nvSpPr>
        <p:spPr>
          <a:xfrm>
            <a:off x="2205869" y="3216391"/>
            <a:ext cx="4979560" cy="2430602"/>
          </a:xfrm>
          <a:prstGeom prst="rect">
            <a:avLst/>
          </a:prstGeom>
          <a:noFill/>
        </p:spPr>
        <p:txBody>
          <a:bodyPr wrap="square" lIns="0" tIns="0" rIns="0" bIns="0" rtlCol="0">
            <a:spAutoFit/>
          </a:bodyPr>
          <a:lstStyle/>
          <a:p>
            <a:pPr indent="-242060"/>
            <a:r>
              <a:rPr lang="en-US" sz="1853" dirty="0">
                <a:solidFill>
                  <a:schemeClr val="bg1"/>
                </a:solidFill>
                <a:latin typeface="Georgia" pitchFamily="18" charset="0"/>
                <a:cs typeface="Arial" pitchFamily="34" charset="0"/>
              </a:rPr>
              <a:t>An impact assessment study conducted for the year 2013–14 demonstrated that mass awareness campaigns resulted in estimated fuel savings of 567,375 MT of petrol, 1,873,083 MT of diesel, and 948,383 MT of LPG. These savings will reduce carbon dioxide emissions into the atmosphere by approx. 9.10 million MT</a:t>
            </a:r>
          </a:p>
          <a:p>
            <a:pPr indent="-242060"/>
            <a:endParaRPr lang="en-US" sz="1412" i="1" dirty="0">
              <a:solidFill>
                <a:schemeClr val="bg1"/>
              </a:solidFill>
              <a:latin typeface="Georgia" pitchFamily="18" charset="0"/>
              <a:cs typeface="Arial" pitchFamily="34" charset="0"/>
            </a:endParaRPr>
          </a:p>
          <a:p>
            <a:pPr indent="-242060"/>
            <a:r>
              <a:rPr lang="en-US" sz="1412" i="1" dirty="0">
                <a:solidFill>
                  <a:schemeClr val="bg1"/>
                </a:solidFill>
                <a:latin typeface="Georgia" pitchFamily="18" charset="0"/>
                <a:cs typeface="Arial" pitchFamily="34" charset="0"/>
              </a:rPr>
              <a:t>Source: </a:t>
            </a:r>
            <a:r>
              <a:rPr lang="en-US" sz="1412" i="1" dirty="0" smtClean="0">
                <a:solidFill>
                  <a:schemeClr val="bg1"/>
                </a:solidFill>
                <a:latin typeface="Georgia" pitchFamily="18" charset="0"/>
                <a:cs typeface="Arial" pitchFamily="34" charset="0"/>
              </a:rPr>
              <a:t>Petroleum Conservation Research Association, India</a:t>
            </a:r>
            <a:endParaRPr lang="en-US" sz="1941" i="1" dirty="0">
              <a:solidFill>
                <a:schemeClr val="bg1"/>
              </a:solidFill>
              <a:latin typeface="Georgia" pitchFamily="18" charset="0"/>
              <a:cs typeface="Arial" pitchFamily="34" charset="0"/>
            </a:endParaRPr>
          </a:p>
        </p:txBody>
      </p:sp>
      <p:sp>
        <p:nvSpPr>
          <p:cNvPr id="56" name="TextBox 55"/>
          <p:cNvSpPr txBox="1"/>
          <p:nvPr/>
        </p:nvSpPr>
        <p:spPr>
          <a:xfrm>
            <a:off x="270583" y="6373683"/>
            <a:ext cx="665125" cy="369332"/>
          </a:xfrm>
          <a:prstGeom prst="rect">
            <a:avLst/>
          </a:prstGeom>
          <a:solidFill>
            <a:schemeClr val="bg1"/>
          </a:solidFill>
        </p:spPr>
        <p:txBody>
          <a:bodyPr wrap="square" rtlCol="0">
            <a:spAutoFit/>
          </a:bodyPr>
          <a:lstStyle/>
          <a:p>
            <a:endParaRPr lang="en-US" dirty="0"/>
          </a:p>
        </p:txBody>
      </p:sp>
      <p:sp>
        <p:nvSpPr>
          <p:cNvPr id="57" name="TextBox 56"/>
          <p:cNvSpPr txBox="1"/>
          <p:nvPr/>
        </p:nvSpPr>
        <p:spPr>
          <a:xfrm>
            <a:off x="7924800" y="6189017"/>
            <a:ext cx="945799" cy="369332"/>
          </a:xfrm>
          <a:prstGeom prst="rect">
            <a:avLst/>
          </a:prstGeom>
          <a:solidFill>
            <a:schemeClr val="bg1"/>
          </a:solidFill>
        </p:spPr>
        <p:txBody>
          <a:bodyPr wrap="square" rtlCol="0">
            <a:spAutoFit/>
          </a:bodyPr>
          <a:lstStyle/>
          <a:p>
            <a:endParaRPr lang="en-US" dirty="0"/>
          </a:p>
        </p:txBody>
      </p:sp>
      <p:sp>
        <p:nvSpPr>
          <p:cNvPr id="58" name="TextBox 57"/>
          <p:cNvSpPr txBox="1"/>
          <p:nvPr/>
        </p:nvSpPr>
        <p:spPr>
          <a:xfrm>
            <a:off x="8065136" y="689270"/>
            <a:ext cx="665125" cy="369332"/>
          </a:xfrm>
          <a:prstGeom prst="rect">
            <a:avLst/>
          </a:prstGeom>
          <a:solidFill>
            <a:schemeClr val="bg1"/>
          </a:solidFill>
        </p:spPr>
        <p:txBody>
          <a:bodyPr wrap="square" rtlCol="0">
            <a:spAutoFit/>
          </a:bodyPr>
          <a:lstStyle/>
          <a:p>
            <a:endParaRPr lang="en-US" dirty="0"/>
          </a:p>
        </p:txBody>
      </p:sp>
    </p:spTree>
    <p:custDataLst>
      <p:tags r:id="rId1"/>
    </p:custDataLst>
    <p:extLst>
      <p:ext uri="{BB962C8B-B14F-4D97-AF65-F5344CB8AC3E}">
        <p14:creationId xmlns:p14="http://schemas.microsoft.com/office/powerpoint/2010/main" val="39244127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normAutofit/>
          </a:bodyPr>
          <a:lstStyle/>
          <a:p>
            <a:r>
              <a:rPr lang="en-US" sz="3200" dirty="0" smtClean="0"/>
              <a:t>Research shows:</a:t>
            </a:r>
            <a:endParaRPr lang="en-US" sz="3200" dirty="0"/>
          </a:p>
        </p:txBody>
      </p:sp>
      <p:sp>
        <p:nvSpPr>
          <p:cNvPr id="3" name="Content Placeholder 2"/>
          <p:cNvSpPr>
            <a:spLocks noGrp="1"/>
          </p:cNvSpPr>
          <p:nvPr>
            <p:ph idx="1"/>
          </p:nvPr>
        </p:nvSpPr>
        <p:spPr>
          <a:xfrm>
            <a:off x="457200" y="1905000"/>
            <a:ext cx="8534400" cy="4669536"/>
          </a:xfrm>
        </p:spPr>
        <p:txBody>
          <a:bodyPr>
            <a:normAutofit/>
          </a:bodyPr>
          <a:lstStyle/>
          <a:p>
            <a:r>
              <a:rPr lang="en-US" sz="2400" dirty="0" smtClean="0">
                <a:solidFill>
                  <a:schemeClr val="tx2"/>
                </a:solidFill>
                <a:latin typeface="+mj-lt"/>
              </a:rPr>
              <a:t>Understanding what motivates people and drives their </a:t>
            </a:r>
            <a:r>
              <a:rPr lang="en-US" sz="2400" dirty="0" err="1" smtClean="0">
                <a:solidFill>
                  <a:schemeClr val="tx2"/>
                </a:solidFill>
                <a:latin typeface="+mj-lt"/>
              </a:rPr>
              <a:t>behaviour</a:t>
            </a:r>
            <a:r>
              <a:rPr lang="en-US" sz="2400" dirty="0" smtClean="0">
                <a:solidFill>
                  <a:schemeClr val="tx2"/>
                </a:solidFill>
                <a:latin typeface="+mj-lt"/>
              </a:rPr>
              <a:t> is central to successful policy-making</a:t>
            </a:r>
          </a:p>
          <a:p>
            <a:r>
              <a:rPr lang="en-US" sz="2400" dirty="0" smtClean="0">
                <a:solidFill>
                  <a:schemeClr val="tx2"/>
                </a:solidFill>
                <a:latin typeface="+mj-lt"/>
              </a:rPr>
              <a:t>People will work harder to reinforce their existing positions than they will to change their minds</a:t>
            </a:r>
          </a:p>
          <a:p>
            <a:r>
              <a:rPr lang="en-US" sz="2400" dirty="0" smtClean="0">
                <a:solidFill>
                  <a:schemeClr val="tx2"/>
                </a:solidFill>
                <a:latin typeface="+mj-lt"/>
              </a:rPr>
              <a:t>People place more weight on the short-term than on the long-term effects of their decisions</a:t>
            </a:r>
          </a:p>
          <a:p>
            <a:r>
              <a:rPr lang="en-US" sz="2400" dirty="0" smtClean="0">
                <a:solidFill>
                  <a:schemeClr val="tx2"/>
                </a:solidFill>
                <a:latin typeface="+mj-lt"/>
              </a:rPr>
              <a:t>When people have something to lose they are more inclined to do something to prevent the loss</a:t>
            </a:r>
          </a:p>
          <a:p>
            <a:r>
              <a:rPr lang="en-US" sz="2400" dirty="0" smtClean="0">
                <a:solidFill>
                  <a:schemeClr val="tx2"/>
                </a:solidFill>
                <a:latin typeface="+mj-lt"/>
              </a:rPr>
              <a:t>Pledges can help people act on their good intentions</a:t>
            </a:r>
          </a:p>
          <a:p>
            <a:r>
              <a:rPr lang="en-US" sz="2400" dirty="0" smtClean="0">
                <a:solidFill>
                  <a:schemeClr val="tx2"/>
                </a:solidFill>
                <a:latin typeface="+mj-lt"/>
              </a:rPr>
              <a:t>Social incentives can be as effective as economic incentives</a:t>
            </a:r>
            <a:endParaRPr lang="en-US" sz="2400" dirty="0">
              <a:solidFill>
                <a:schemeClr val="tx2"/>
              </a:solidFill>
              <a:latin typeface="+mj-lt"/>
            </a:endParaRPr>
          </a:p>
        </p:txBody>
      </p:sp>
    </p:spTree>
    <p:extLst>
      <p:ext uri="{BB962C8B-B14F-4D97-AF65-F5344CB8AC3E}">
        <p14:creationId xmlns:p14="http://schemas.microsoft.com/office/powerpoint/2010/main" val="149750972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a:xfrm>
            <a:off x="76200" y="914400"/>
            <a:ext cx="9067800" cy="1066800"/>
          </a:xfrm>
        </p:spPr>
        <p:txBody>
          <a:bodyPr rtlCol="0">
            <a:normAutofit/>
          </a:bodyPr>
          <a:lstStyle/>
          <a:p>
            <a:pPr fontAlgn="auto">
              <a:spcAft>
                <a:spcPts val="0"/>
              </a:spcAft>
              <a:defRPr/>
            </a:pPr>
            <a:r>
              <a:rPr lang="en-US" altLang="en-US" sz="2800" dirty="0" smtClean="0"/>
              <a:t>A communication strategy is a process, not a document</a:t>
            </a:r>
          </a:p>
        </p:txBody>
      </p:sp>
      <p:sp>
        <p:nvSpPr>
          <p:cNvPr id="22531" name="Content Placeholder 4"/>
          <p:cNvSpPr>
            <a:spLocks noGrp="1"/>
          </p:cNvSpPr>
          <p:nvPr>
            <p:ph idx="1"/>
          </p:nvPr>
        </p:nvSpPr>
        <p:spPr>
          <a:xfrm>
            <a:off x="609600" y="2532888"/>
            <a:ext cx="8229600" cy="4325112"/>
          </a:xfrm>
        </p:spPr>
        <p:txBody>
          <a:bodyPr/>
          <a:lstStyle/>
          <a:p>
            <a:pPr lvl="1"/>
            <a:r>
              <a:rPr lang="en-US" altLang="en-US" sz="2400" dirty="0">
                <a:solidFill>
                  <a:schemeClr val="tx2"/>
                </a:solidFill>
                <a:latin typeface="+mj-lt"/>
              </a:rPr>
              <a:t>Requires an up-to-date understanding of public opinion and stakeholders’ needs</a:t>
            </a:r>
          </a:p>
          <a:p>
            <a:pPr lvl="1"/>
            <a:r>
              <a:rPr lang="en-US" altLang="en-US" sz="2400" dirty="0" smtClean="0">
                <a:solidFill>
                  <a:schemeClr val="tx2"/>
                </a:solidFill>
                <a:latin typeface="+mj-lt"/>
              </a:rPr>
              <a:t>Requires </a:t>
            </a:r>
            <a:r>
              <a:rPr lang="en-US" altLang="en-US" sz="2400" dirty="0" err="1" smtClean="0">
                <a:solidFill>
                  <a:schemeClr val="tx2"/>
                </a:solidFill>
                <a:latin typeface="+mj-lt"/>
              </a:rPr>
              <a:t>prioritisation</a:t>
            </a:r>
            <a:r>
              <a:rPr lang="en-US" altLang="en-US" sz="2400" dirty="0" smtClean="0">
                <a:solidFill>
                  <a:schemeClr val="tx2"/>
                </a:solidFill>
                <a:latin typeface="+mj-lt"/>
              </a:rPr>
              <a:t> and choices</a:t>
            </a:r>
          </a:p>
          <a:p>
            <a:pPr lvl="1"/>
            <a:r>
              <a:rPr lang="en-US" altLang="en-US" sz="2400" dirty="0" smtClean="0">
                <a:solidFill>
                  <a:schemeClr val="tx2"/>
                </a:solidFill>
                <a:latin typeface="+mj-lt"/>
              </a:rPr>
              <a:t>May have informational and attitudinal goals that require specific compelling messages</a:t>
            </a:r>
          </a:p>
          <a:p>
            <a:pPr lvl="1"/>
            <a:r>
              <a:rPr lang="en-US" altLang="en-US" sz="2400" dirty="0" smtClean="0">
                <a:solidFill>
                  <a:schemeClr val="tx2"/>
                </a:solidFill>
                <a:latin typeface="+mj-lt"/>
              </a:rPr>
              <a:t>May change along the way if political circumstances change, requires a nimble team</a:t>
            </a:r>
          </a:p>
          <a:p>
            <a:endParaRPr lang="en-US" altLang="en-US" dirty="0" smtClean="0"/>
          </a:p>
        </p:txBody>
      </p:sp>
    </p:spTree>
    <p:extLst>
      <p:ext uri="{BB962C8B-B14F-4D97-AF65-F5344CB8AC3E}">
        <p14:creationId xmlns:p14="http://schemas.microsoft.com/office/powerpoint/2010/main" val="111647964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0273" y="1447800"/>
            <a:ext cx="8458200" cy="1470025"/>
          </a:xfrm>
        </p:spPr>
        <p:txBody>
          <a:bodyPr/>
          <a:lstStyle/>
          <a:p>
            <a:r>
              <a:rPr lang="en-US" dirty="0" smtClean="0"/>
              <a:t>Thank you</a:t>
            </a:r>
            <a:endParaRPr lang="en-US" dirty="0"/>
          </a:p>
        </p:txBody>
      </p:sp>
      <p:sp>
        <p:nvSpPr>
          <p:cNvPr id="3" name="Subtitle 2"/>
          <p:cNvSpPr>
            <a:spLocks noGrp="1"/>
          </p:cNvSpPr>
          <p:nvPr>
            <p:ph type="subTitle" idx="1"/>
          </p:nvPr>
        </p:nvSpPr>
        <p:spPr>
          <a:xfrm>
            <a:off x="3657600" y="4648200"/>
            <a:ext cx="5451764" cy="2189018"/>
          </a:xfrm>
        </p:spPr>
        <p:txBody>
          <a:bodyPr>
            <a:normAutofit/>
          </a:bodyPr>
          <a:lstStyle/>
          <a:p>
            <a:r>
              <a:rPr lang="en-US" sz="2800" dirty="0" smtClean="0">
                <a:latin typeface="+mj-lt"/>
              </a:rPr>
              <a:t>Questions and Discussion</a:t>
            </a:r>
          </a:p>
          <a:p>
            <a:endParaRPr lang="en-US" sz="2800" dirty="0">
              <a:latin typeface="+mj-lt"/>
            </a:endParaRPr>
          </a:p>
          <a:p>
            <a:r>
              <a:rPr lang="en-US" sz="2800" dirty="0" smtClean="0">
                <a:latin typeface="+mj-lt"/>
              </a:rPr>
              <a:t>hworley@worldbank.org</a:t>
            </a:r>
            <a:endParaRPr lang="en-US" sz="2800" dirty="0">
              <a:latin typeface="+mj-lt"/>
            </a:endParaRPr>
          </a:p>
        </p:txBody>
      </p:sp>
    </p:spTree>
    <p:extLst>
      <p:ext uri="{BB962C8B-B14F-4D97-AF65-F5344CB8AC3E}">
        <p14:creationId xmlns:p14="http://schemas.microsoft.com/office/powerpoint/2010/main" val="37412165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2438400"/>
            <a:ext cx="6699526" cy="1200329"/>
          </a:xfrm>
          <a:prstGeom prst="rect">
            <a:avLst/>
          </a:prstGeom>
        </p:spPr>
        <p:txBody>
          <a:bodyPr wrap="none">
            <a:spAutoFit/>
          </a:bodyPr>
          <a:lstStyle/>
          <a:p>
            <a:pPr algn="ctr"/>
            <a:r>
              <a:rPr lang="en-US" sz="3600" dirty="0" smtClean="0">
                <a:solidFill>
                  <a:schemeClr val="tx2"/>
                </a:solidFill>
                <a:latin typeface="+mj-lt"/>
              </a:rPr>
              <a:t>“It’s not what you say, </a:t>
            </a:r>
          </a:p>
          <a:p>
            <a:pPr algn="ctr"/>
            <a:r>
              <a:rPr lang="en-US" sz="3600" dirty="0" smtClean="0">
                <a:solidFill>
                  <a:schemeClr val="tx2"/>
                </a:solidFill>
                <a:latin typeface="+mj-lt"/>
              </a:rPr>
              <a:t>it’s what your audience hears.”</a:t>
            </a:r>
            <a:endParaRPr lang="en-US" sz="3600" dirty="0">
              <a:solidFill>
                <a:schemeClr val="tx2"/>
              </a:solidFill>
              <a:latin typeface="+mj-lt"/>
            </a:endParaRPr>
          </a:p>
        </p:txBody>
      </p:sp>
    </p:spTree>
    <p:extLst>
      <p:ext uri="{BB962C8B-B14F-4D97-AF65-F5344CB8AC3E}">
        <p14:creationId xmlns:p14="http://schemas.microsoft.com/office/powerpoint/2010/main" val="27845739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836" y="762000"/>
            <a:ext cx="8229600" cy="1066800"/>
          </a:xfrm>
        </p:spPr>
        <p:txBody>
          <a:bodyPr>
            <a:normAutofit/>
          </a:bodyPr>
          <a:lstStyle/>
          <a:p>
            <a:r>
              <a:rPr lang="en-US" sz="3200" dirty="0" smtClean="0"/>
              <a:t>Designing and implementing a strategy: </a:t>
            </a:r>
            <a:r>
              <a:rPr lang="en-US" sz="3200" dirty="0"/>
              <a:t/>
            </a:r>
            <a:br>
              <a:rPr lang="en-US" sz="3200" dirty="0"/>
            </a:br>
            <a:endParaRPr lang="en-US" sz="3200" b="1" i="1" dirty="0"/>
          </a:p>
        </p:txBody>
      </p:sp>
      <p:sp>
        <p:nvSpPr>
          <p:cNvPr id="3" name="Content Placeholder 2"/>
          <p:cNvSpPr>
            <a:spLocks noGrp="1"/>
          </p:cNvSpPr>
          <p:nvPr>
            <p:ph idx="1"/>
          </p:nvPr>
        </p:nvSpPr>
        <p:spPr>
          <a:xfrm>
            <a:off x="484909" y="1842655"/>
            <a:ext cx="8229600" cy="4858512"/>
          </a:xfrm>
        </p:spPr>
        <p:txBody>
          <a:bodyPr>
            <a:normAutofit fontScale="70000" lnSpcReduction="20000"/>
          </a:bodyPr>
          <a:lstStyle/>
          <a:p>
            <a:pPr lvl="1">
              <a:buFont typeface="Arial" panose="020B0604020202020204" pitchFamily="34" charset="0"/>
              <a:buChar char="•"/>
            </a:pPr>
            <a:r>
              <a:rPr lang="en-US" altLang="en-US" b="1" dirty="0" smtClean="0">
                <a:solidFill>
                  <a:srgbClr val="92D050"/>
                </a:solidFill>
                <a:latin typeface="+mj-lt"/>
              </a:rPr>
              <a:t>Conduct opinion </a:t>
            </a:r>
            <a:r>
              <a:rPr lang="en-US" altLang="en-US" b="1" dirty="0">
                <a:solidFill>
                  <a:srgbClr val="92D050"/>
                </a:solidFill>
                <a:latin typeface="+mj-lt"/>
              </a:rPr>
              <a:t>research (</a:t>
            </a:r>
            <a:r>
              <a:rPr lang="en-US" altLang="en-US" b="1" dirty="0" smtClean="0">
                <a:solidFill>
                  <a:srgbClr val="92D050"/>
                </a:solidFill>
                <a:latin typeface="+mj-lt"/>
              </a:rPr>
              <a:t>What does our audience think/feel?)</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Determine objectives </a:t>
            </a:r>
            <a:r>
              <a:rPr lang="en-US" altLang="en-US" dirty="0">
                <a:solidFill>
                  <a:schemeClr val="tx2"/>
                </a:solidFill>
                <a:latin typeface="+mj-lt"/>
              </a:rPr>
              <a:t>(</a:t>
            </a:r>
            <a:r>
              <a:rPr lang="en-US" altLang="en-US" dirty="0" smtClean="0">
                <a:solidFill>
                  <a:schemeClr val="tx2"/>
                </a:solidFill>
                <a:latin typeface="+mj-lt"/>
              </a:rPr>
              <a:t>What do </a:t>
            </a:r>
            <a:r>
              <a:rPr lang="en-US" altLang="en-US" dirty="0">
                <a:solidFill>
                  <a:schemeClr val="tx2"/>
                </a:solidFill>
                <a:latin typeface="+mj-lt"/>
              </a:rPr>
              <a:t>we want </a:t>
            </a:r>
            <a:r>
              <a:rPr lang="en-US" altLang="en-US" dirty="0" smtClean="0">
                <a:solidFill>
                  <a:schemeClr val="tx2"/>
                </a:solidFill>
                <a:latin typeface="+mj-lt"/>
              </a:rPr>
              <a:t>our audience to think/do?)</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Design compelling messages </a:t>
            </a:r>
            <a:r>
              <a:rPr lang="en-US" altLang="en-US" dirty="0">
                <a:solidFill>
                  <a:schemeClr val="tx2"/>
                </a:solidFill>
                <a:latin typeface="+mj-lt"/>
              </a:rPr>
              <a:t>(What </a:t>
            </a:r>
            <a:r>
              <a:rPr lang="en-US" altLang="en-US" dirty="0" smtClean="0">
                <a:solidFill>
                  <a:schemeClr val="tx2"/>
                </a:solidFill>
                <a:latin typeface="+mj-lt"/>
              </a:rPr>
              <a:t>do we want people to know/feel?)</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Identify optimal channels (Where do people get trusted information?)</a:t>
            </a:r>
          </a:p>
          <a:p>
            <a:pPr lvl="1">
              <a:buFont typeface="Arial" panose="020B0604020202020204" pitchFamily="34" charset="0"/>
              <a:buChar char="•"/>
            </a:pPr>
            <a:endParaRPr lang="en-US" altLang="en-US" dirty="0" smtClean="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Assign spokespeople </a:t>
            </a:r>
            <a:r>
              <a:rPr lang="en-US" altLang="en-US" dirty="0">
                <a:solidFill>
                  <a:schemeClr val="tx2"/>
                </a:solidFill>
                <a:latin typeface="+mj-lt"/>
              </a:rPr>
              <a:t>(Who </a:t>
            </a:r>
            <a:r>
              <a:rPr lang="en-US" altLang="en-US" dirty="0" smtClean="0">
                <a:solidFill>
                  <a:schemeClr val="tx2"/>
                </a:solidFill>
                <a:latin typeface="+mj-lt"/>
              </a:rPr>
              <a:t>is a credible deliverer of our messages?)</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Determine a timeline and budget</a:t>
            </a:r>
          </a:p>
          <a:p>
            <a:pPr lvl="1">
              <a:buFont typeface="Arial" panose="020B0604020202020204" pitchFamily="34" charset="0"/>
              <a:buChar char="•"/>
            </a:pPr>
            <a:endParaRPr lang="en-US" altLang="en-US" dirty="0" smtClean="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Design tactics (</a:t>
            </a:r>
            <a:r>
              <a:rPr lang="en-US" altLang="en-US" dirty="0">
                <a:solidFill>
                  <a:schemeClr val="tx2"/>
                </a:solidFill>
                <a:latin typeface="+mj-lt"/>
              </a:rPr>
              <a:t>What do we </a:t>
            </a:r>
            <a:r>
              <a:rPr lang="en-US" altLang="en-US" dirty="0" smtClean="0">
                <a:solidFill>
                  <a:schemeClr val="tx2"/>
                </a:solidFill>
                <a:latin typeface="+mj-lt"/>
              </a:rPr>
              <a:t>need to do </a:t>
            </a:r>
            <a:r>
              <a:rPr lang="en-US" altLang="en-US" dirty="0">
                <a:solidFill>
                  <a:schemeClr val="tx2"/>
                </a:solidFill>
                <a:latin typeface="+mj-lt"/>
              </a:rPr>
              <a:t>to </a:t>
            </a:r>
            <a:r>
              <a:rPr lang="en-US" altLang="en-US" dirty="0" smtClean="0">
                <a:solidFill>
                  <a:schemeClr val="tx2"/>
                </a:solidFill>
                <a:latin typeface="+mj-lt"/>
              </a:rPr>
              <a:t>encourage/inform dialogue?)</a:t>
            </a:r>
          </a:p>
          <a:p>
            <a:pPr lvl="1">
              <a:buFont typeface="Arial" panose="020B0604020202020204" pitchFamily="34" charset="0"/>
              <a:buChar char="•"/>
            </a:pPr>
            <a:endParaRPr lang="en-US" altLang="en-US" dirty="0">
              <a:solidFill>
                <a:schemeClr val="tx2"/>
              </a:solidFill>
              <a:latin typeface="+mj-lt"/>
            </a:endParaRPr>
          </a:p>
          <a:p>
            <a:pPr lvl="1">
              <a:buFont typeface="Arial" panose="020B0604020202020204" pitchFamily="34" charset="0"/>
              <a:buChar char="•"/>
            </a:pPr>
            <a:r>
              <a:rPr lang="en-US" altLang="en-US" dirty="0" smtClean="0">
                <a:solidFill>
                  <a:schemeClr val="tx2"/>
                </a:solidFill>
                <a:latin typeface="+mj-lt"/>
              </a:rPr>
              <a:t>Set measurable goals </a:t>
            </a:r>
            <a:r>
              <a:rPr lang="en-US" altLang="en-US" dirty="0">
                <a:solidFill>
                  <a:schemeClr val="tx2"/>
                </a:solidFill>
                <a:latin typeface="+mj-lt"/>
              </a:rPr>
              <a:t>(How will we know if we are succeeding?)</a:t>
            </a:r>
          </a:p>
          <a:p>
            <a:endParaRPr lang="en-US" dirty="0"/>
          </a:p>
        </p:txBody>
      </p:sp>
    </p:spTree>
    <p:extLst>
      <p:ext uri="{BB962C8B-B14F-4D97-AF65-F5344CB8AC3E}">
        <p14:creationId xmlns:p14="http://schemas.microsoft.com/office/powerpoint/2010/main" val="22462816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228600" y="937568"/>
            <a:ext cx="9067800" cy="1066800"/>
          </a:xfrm>
        </p:spPr>
        <p:txBody>
          <a:bodyPr rtlCol="0">
            <a:normAutofit/>
          </a:bodyPr>
          <a:lstStyle/>
          <a:p>
            <a:pPr fontAlgn="auto">
              <a:spcAft>
                <a:spcPts val="0"/>
              </a:spcAft>
              <a:defRPr/>
            </a:pPr>
            <a:r>
              <a:rPr lang="en-US" altLang="en-US" sz="2800" dirty="0" smtClean="0">
                <a:solidFill>
                  <a:schemeClr val="accent1">
                    <a:lumMod val="50000"/>
                  </a:schemeClr>
                </a:solidFill>
              </a:rPr>
              <a:t>What do citizens think about energy in Myanmar? </a:t>
            </a:r>
          </a:p>
        </p:txBody>
      </p:sp>
      <p:sp>
        <p:nvSpPr>
          <p:cNvPr id="26627" name="Content Placeholder 2"/>
          <p:cNvSpPr>
            <a:spLocks noGrp="1"/>
          </p:cNvSpPr>
          <p:nvPr>
            <p:ph idx="1"/>
          </p:nvPr>
        </p:nvSpPr>
        <p:spPr/>
        <p:txBody>
          <a:bodyPr/>
          <a:lstStyle/>
          <a:p>
            <a:r>
              <a:rPr lang="en-US" altLang="en-US" dirty="0" smtClean="0">
                <a:solidFill>
                  <a:schemeClr val="tx2"/>
                </a:solidFill>
                <a:latin typeface="+mj-lt"/>
              </a:rPr>
              <a:t>Opinion surveys</a:t>
            </a:r>
          </a:p>
          <a:p>
            <a:r>
              <a:rPr lang="en-US" altLang="en-US" dirty="0" smtClean="0">
                <a:solidFill>
                  <a:schemeClr val="tx2"/>
                </a:solidFill>
                <a:latin typeface="+mj-lt"/>
              </a:rPr>
              <a:t>In-depth interviews</a:t>
            </a:r>
          </a:p>
          <a:p>
            <a:r>
              <a:rPr lang="en-US" altLang="en-US" dirty="0" smtClean="0">
                <a:solidFill>
                  <a:schemeClr val="tx2"/>
                </a:solidFill>
                <a:latin typeface="+mj-lt"/>
              </a:rPr>
              <a:t>Focus groups</a:t>
            </a:r>
          </a:p>
          <a:p>
            <a:r>
              <a:rPr lang="en-US" altLang="en-US" dirty="0" smtClean="0">
                <a:solidFill>
                  <a:schemeClr val="tx2"/>
                </a:solidFill>
                <a:latin typeface="+mj-lt"/>
              </a:rPr>
              <a:t>Literature and media review</a:t>
            </a:r>
          </a:p>
          <a:p>
            <a:r>
              <a:rPr lang="en-US" altLang="en-US" dirty="0" smtClean="0">
                <a:solidFill>
                  <a:schemeClr val="tx2"/>
                </a:solidFill>
                <a:latin typeface="+mj-lt"/>
              </a:rPr>
              <a:t>Stakeholder mapping</a:t>
            </a:r>
          </a:p>
          <a:p>
            <a:r>
              <a:rPr lang="en-US" dirty="0" smtClean="0">
                <a:solidFill>
                  <a:schemeClr val="tx2"/>
                </a:solidFill>
                <a:latin typeface="+mj-lt"/>
              </a:rPr>
              <a:t>Desk review </a:t>
            </a:r>
            <a:r>
              <a:rPr lang="en-US" dirty="0">
                <a:solidFill>
                  <a:schemeClr val="tx2"/>
                </a:solidFill>
                <a:latin typeface="+mj-lt"/>
              </a:rPr>
              <a:t>of other agencies’ opinion </a:t>
            </a:r>
            <a:r>
              <a:rPr lang="en-US" dirty="0" smtClean="0">
                <a:solidFill>
                  <a:schemeClr val="tx2"/>
                </a:solidFill>
                <a:latin typeface="+mj-lt"/>
              </a:rPr>
              <a:t>research</a:t>
            </a:r>
            <a:endParaRPr lang="en-US" altLang="en-US" dirty="0" smtClean="0">
              <a:solidFill>
                <a:schemeClr val="tx2"/>
              </a:solidFill>
              <a:latin typeface="+mj-lt"/>
            </a:endParaRPr>
          </a:p>
          <a:p>
            <a:pPr lvl="1"/>
            <a:endParaRPr lang="en-US" altLang="en-US" dirty="0" smtClean="0"/>
          </a:p>
        </p:txBody>
      </p:sp>
      <p:sp>
        <p:nvSpPr>
          <p:cNvPr id="2" name="Rectangle 1"/>
          <p:cNvSpPr/>
          <p:nvPr/>
        </p:nvSpPr>
        <p:spPr>
          <a:xfrm>
            <a:off x="457200" y="5638800"/>
            <a:ext cx="8229600" cy="707886"/>
          </a:xfrm>
          <a:prstGeom prst="rect">
            <a:avLst/>
          </a:prstGeom>
        </p:spPr>
        <p:txBody>
          <a:bodyPr wrap="square">
            <a:spAutoFit/>
          </a:bodyPr>
          <a:lstStyle/>
          <a:p>
            <a:pPr lvl="0"/>
            <a:r>
              <a:rPr lang="en-US" sz="2000" b="1" dirty="0">
                <a:solidFill>
                  <a:schemeClr val="tx2"/>
                </a:solidFill>
                <a:latin typeface="+mj-lt"/>
              </a:rPr>
              <a:t>You </a:t>
            </a:r>
            <a:r>
              <a:rPr lang="en-US" sz="2000" b="1" dirty="0" smtClean="0">
                <a:solidFill>
                  <a:schemeClr val="tx2"/>
                </a:solidFill>
                <a:latin typeface="+mj-lt"/>
              </a:rPr>
              <a:t>should </a:t>
            </a:r>
            <a:r>
              <a:rPr lang="en-US" sz="2000" b="1" dirty="0">
                <a:solidFill>
                  <a:schemeClr val="tx2"/>
                </a:solidFill>
                <a:latin typeface="+mj-lt"/>
              </a:rPr>
              <a:t>have a solid understanding of public opinion </a:t>
            </a:r>
            <a:r>
              <a:rPr lang="en-US" sz="2000" b="1" dirty="0" smtClean="0">
                <a:solidFill>
                  <a:schemeClr val="tx2"/>
                </a:solidFill>
                <a:latin typeface="+mj-lt"/>
              </a:rPr>
              <a:t>before </a:t>
            </a:r>
            <a:r>
              <a:rPr lang="en-US" sz="2000" b="1" dirty="0">
                <a:solidFill>
                  <a:schemeClr val="tx2"/>
                </a:solidFill>
                <a:latin typeface="+mj-lt"/>
              </a:rPr>
              <a:t>you </a:t>
            </a:r>
            <a:r>
              <a:rPr lang="en-US" sz="2000" b="1" dirty="0" smtClean="0">
                <a:solidFill>
                  <a:schemeClr val="tx2"/>
                </a:solidFill>
                <a:latin typeface="+mj-lt"/>
              </a:rPr>
              <a:t>design </a:t>
            </a:r>
            <a:r>
              <a:rPr lang="en-US" sz="2000" b="1" dirty="0">
                <a:solidFill>
                  <a:schemeClr val="tx2"/>
                </a:solidFill>
                <a:latin typeface="+mj-lt"/>
              </a:rPr>
              <a:t>a </a:t>
            </a:r>
            <a:r>
              <a:rPr lang="en-US" sz="2000" b="1" dirty="0" smtClean="0">
                <a:solidFill>
                  <a:schemeClr val="tx2"/>
                </a:solidFill>
                <a:latin typeface="+mj-lt"/>
              </a:rPr>
              <a:t>communication </a:t>
            </a:r>
            <a:r>
              <a:rPr lang="en-US" sz="2000" b="1" dirty="0">
                <a:solidFill>
                  <a:schemeClr val="tx2"/>
                </a:solidFill>
                <a:latin typeface="+mj-lt"/>
              </a:rPr>
              <a:t>strategy.</a:t>
            </a:r>
            <a:endParaRPr lang="en-US" sz="2000" dirty="0">
              <a:solidFill>
                <a:schemeClr val="tx2"/>
              </a:solidFill>
              <a:latin typeface="+mj-lt"/>
            </a:endParaRPr>
          </a:p>
        </p:txBody>
      </p:sp>
    </p:spTree>
    <p:extLst>
      <p:ext uri="{BB962C8B-B14F-4D97-AF65-F5344CB8AC3E}">
        <p14:creationId xmlns:p14="http://schemas.microsoft.com/office/powerpoint/2010/main" val="15760807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327" y="304800"/>
            <a:ext cx="8229600" cy="1066800"/>
          </a:xfrm>
        </p:spPr>
        <p:txBody>
          <a:bodyPr>
            <a:normAutofit/>
          </a:bodyPr>
          <a:lstStyle/>
          <a:p>
            <a:r>
              <a:rPr lang="en-US" sz="3200" dirty="0" smtClean="0">
                <a:solidFill>
                  <a:srgbClr val="92D050"/>
                </a:solidFill>
              </a:rPr>
              <a:t>Survey findings</a:t>
            </a:r>
            <a:endParaRPr lang="en-US" sz="3200" dirty="0">
              <a:solidFill>
                <a:srgbClr val="92D050"/>
              </a:solidFill>
            </a:endParaRPr>
          </a:p>
        </p:txBody>
      </p:sp>
      <p:sp>
        <p:nvSpPr>
          <p:cNvPr id="3" name="Content Placeholder 2"/>
          <p:cNvSpPr>
            <a:spLocks noGrp="1"/>
          </p:cNvSpPr>
          <p:nvPr>
            <p:ph idx="1"/>
          </p:nvPr>
        </p:nvSpPr>
        <p:spPr>
          <a:xfrm>
            <a:off x="180109" y="1503153"/>
            <a:ext cx="8686800" cy="5011947"/>
          </a:xfrm>
        </p:spPr>
        <p:txBody>
          <a:bodyPr>
            <a:normAutofit/>
          </a:bodyPr>
          <a:lstStyle/>
          <a:p>
            <a:pPr>
              <a:buClr>
                <a:srgbClr val="6DB33F"/>
              </a:buClr>
              <a:buFont typeface="Wingdings" pitchFamily="2" charset="2"/>
              <a:buChar char="Ø"/>
            </a:pPr>
            <a:r>
              <a:rPr lang="en-US" sz="2000" dirty="0" smtClean="0">
                <a:latin typeface="+mj-lt"/>
              </a:rPr>
              <a:t>Jobs and high prices are top public concerns</a:t>
            </a:r>
          </a:p>
          <a:p>
            <a:pPr>
              <a:buClr>
                <a:srgbClr val="6DB33F"/>
              </a:buClr>
              <a:buFont typeface="Wingdings" pitchFamily="2" charset="2"/>
              <a:buChar char="Ø"/>
            </a:pPr>
            <a:r>
              <a:rPr lang="en-US" sz="2000" dirty="0" smtClean="0">
                <a:latin typeface="+mj-lt"/>
              </a:rPr>
              <a:t>Energy sector seen as heading in the right direction, especially with regards to availability of electricity</a:t>
            </a:r>
            <a:r>
              <a:rPr lang="en-US" sz="2000" dirty="0">
                <a:latin typeface="+mj-lt"/>
              </a:rPr>
              <a:t>,</a:t>
            </a:r>
            <a:r>
              <a:rPr lang="en-US" sz="2000" dirty="0" smtClean="0">
                <a:latin typeface="+mj-lt"/>
              </a:rPr>
              <a:t> but public concerned most about high energy prices </a:t>
            </a:r>
          </a:p>
          <a:p>
            <a:pPr>
              <a:buClr>
                <a:srgbClr val="6DB33F"/>
              </a:buClr>
              <a:buFont typeface="Wingdings" pitchFamily="2" charset="2"/>
              <a:buChar char="Ø"/>
            </a:pPr>
            <a:r>
              <a:rPr lang="en-US" sz="2000" dirty="0" smtClean="0">
                <a:latin typeface="+mj-lt"/>
              </a:rPr>
              <a:t>A broad awareness and approval of energy reforms</a:t>
            </a:r>
          </a:p>
          <a:p>
            <a:pPr>
              <a:buClr>
                <a:srgbClr val="6DB33F"/>
              </a:buClr>
              <a:buFont typeface="Wingdings" pitchFamily="2" charset="2"/>
              <a:buChar char="Ø"/>
            </a:pPr>
            <a:r>
              <a:rPr lang="en-US" sz="2000" dirty="0" smtClean="0">
                <a:latin typeface="+mj-lt"/>
              </a:rPr>
              <a:t>Personal responsibility regarding theft: stealing of electricity is frequent and getting worse, leading to significant impact on prices</a:t>
            </a:r>
          </a:p>
          <a:p>
            <a:pPr>
              <a:buClr>
                <a:srgbClr val="6DB33F"/>
              </a:buClr>
              <a:buFont typeface="Wingdings" pitchFamily="2" charset="2"/>
              <a:buChar char="Ø"/>
            </a:pPr>
            <a:r>
              <a:rPr lang="en-US" sz="2000" dirty="0" smtClean="0">
                <a:latin typeface="+mj-lt"/>
              </a:rPr>
              <a:t>Personal responsibility regarding energy savings: energy saving efforts getting worse, though most people are concerned about personal savings</a:t>
            </a:r>
          </a:p>
          <a:p>
            <a:pPr>
              <a:buClr>
                <a:srgbClr val="6DB33F"/>
              </a:buClr>
              <a:buFont typeface="Wingdings" pitchFamily="2" charset="2"/>
              <a:buChar char="Ø"/>
            </a:pPr>
            <a:r>
              <a:rPr lang="en-US" sz="2000" dirty="0" smtClean="0">
                <a:latin typeface="+mj-lt"/>
              </a:rPr>
              <a:t>Most respondents have heard about the government’s energy sector reforms; support weaker for privatization process</a:t>
            </a:r>
          </a:p>
          <a:p>
            <a:pPr>
              <a:buClr>
                <a:srgbClr val="6DB33F"/>
              </a:buClr>
              <a:buFont typeface="Wingdings" pitchFamily="2" charset="2"/>
              <a:buChar char="Ø"/>
            </a:pPr>
            <a:r>
              <a:rPr lang="en-US" sz="2000" dirty="0" smtClean="0">
                <a:latin typeface="+mj-lt"/>
              </a:rPr>
              <a:t>Privatization support is driven by energy reliability; but concerns about jobs losses</a:t>
            </a:r>
          </a:p>
          <a:p>
            <a:pPr>
              <a:buClr>
                <a:srgbClr val="6DB33F"/>
              </a:buClr>
              <a:buFont typeface="Wingdings" pitchFamily="2" charset="2"/>
              <a:buChar char="Ø"/>
            </a:pPr>
            <a:endParaRPr lang="en-US" sz="1600" dirty="0" smtClean="0"/>
          </a:p>
          <a:p>
            <a:pPr>
              <a:buClr>
                <a:srgbClr val="6DB33F"/>
              </a:buClr>
              <a:buFont typeface="Wingdings" pitchFamily="2" charset="2"/>
              <a:buChar char="Ø"/>
            </a:pPr>
            <a:endParaRPr lang="en-US" sz="1600" dirty="0" smtClean="0"/>
          </a:p>
        </p:txBody>
      </p:sp>
    </p:spTree>
    <p:extLst>
      <p:ext uri="{BB962C8B-B14F-4D97-AF65-F5344CB8AC3E}">
        <p14:creationId xmlns:p14="http://schemas.microsoft.com/office/powerpoint/2010/main" val="39273535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nvPr>
        </p:nvGraphicFramePr>
        <p:xfrm>
          <a:off x="76201" y="1811974"/>
          <a:ext cx="8458200" cy="4704219"/>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3"/>
          <p:cNvSpPr>
            <a:spLocks noGrp="1" noChangeArrowheads="1"/>
          </p:cNvSpPr>
          <p:nvPr>
            <p:ph type="title" idx="4294967295"/>
          </p:nvPr>
        </p:nvSpPr>
        <p:spPr>
          <a:xfrm>
            <a:off x="422565" y="685800"/>
            <a:ext cx="7620000" cy="457200"/>
          </a:xfrm>
          <a:prstGeom prst="rect">
            <a:avLst/>
          </a:prstGeom>
        </p:spPr>
        <p:txBody>
          <a:bodyPr>
            <a:noAutofit/>
          </a:bodyPr>
          <a:lstStyle/>
          <a:p>
            <a:pPr algn="l"/>
            <a:r>
              <a:rPr lang="en-US" sz="3200" dirty="0" smtClean="0">
                <a:solidFill>
                  <a:srgbClr val="92D050"/>
                </a:solidFill>
                <a:cs typeface="Arial" pitchFamily="34" charset="0"/>
              </a:rPr>
              <a:t>Jobs and high prices are top concerns</a:t>
            </a:r>
          </a:p>
        </p:txBody>
      </p:sp>
      <p:sp>
        <p:nvSpPr>
          <p:cNvPr id="6" name="AutoShape 4"/>
          <p:cNvSpPr>
            <a:spLocks noChangeArrowheads="1"/>
          </p:cNvSpPr>
          <p:nvPr/>
        </p:nvSpPr>
        <p:spPr bwMode="auto">
          <a:xfrm>
            <a:off x="457201" y="1492599"/>
            <a:ext cx="8077200" cy="476726"/>
          </a:xfrm>
          <a:prstGeom prst="roundRect">
            <a:avLst>
              <a:gd name="adj" fmla="val 16667"/>
            </a:avLst>
          </a:prstGeom>
          <a:solidFill>
            <a:srgbClr val="CCCC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nchor="ctr">
            <a:spAutoFit/>
          </a:bodyPr>
          <a:lstStyle/>
          <a:p>
            <a:r>
              <a:rPr lang="en-US" sz="1400" b="1" i="1" dirty="0" smtClean="0"/>
              <a:t>Now</a:t>
            </a:r>
            <a:r>
              <a:rPr lang="en-US" sz="1400" b="1" i="1" dirty="0"/>
              <a:t>, I am going to read you a list of concerns that some people may have. Please tell me which </a:t>
            </a:r>
            <a:r>
              <a:rPr lang="en-US" sz="1400" b="1" i="1" u="sng" dirty="0">
                <a:solidFill>
                  <a:srgbClr val="FF0000"/>
                </a:solidFill>
              </a:rPr>
              <a:t>TWO</a:t>
            </a:r>
            <a:r>
              <a:rPr lang="en-US" sz="1400" b="1" i="1" dirty="0"/>
              <a:t> of these are the most important for the government to address.</a:t>
            </a:r>
          </a:p>
        </p:txBody>
      </p:sp>
      <p:sp>
        <p:nvSpPr>
          <p:cNvPr id="2" name="TextBox 1"/>
          <p:cNvSpPr txBox="1"/>
          <p:nvPr/>
        </p:nvSpPr>
        <p:spPr>
          <a:xfrm>
            <a:off x="8458200" y="6172200"/>
            <a:ext cx="838200" cy="369332"/>
          </a:xfrm>
          <a:prstGeom prst="rect">
            <a:avLst/>
          </a:prstGeom>
          <a:noFill/>
        </p:spPr>
        <p:txBody>
          <a:bodyPr wrap="square" rtlCol="0">
            <a:spAutoFit/>
          </a:bodyPr>
          <a:lstStyle/>
          <a:p>
            <a:r>
              <a:rPr lang="en-US" dirty="0" smtClean="0"/>
              <a:t>%</a:t>
            </a:r>
            <a:endParaRPr lang="en-US" dirty="0"/>
          </a:p>
        </p:txBody>
      </p:sp>
    </p:spTree>
    <p:extLst>
      <p:ext uri="{BB962C8B-B14F-4D97-AF65-F5344CB8AC3E}">
        <p14:creationId xmlns:p14="http://schemas.microsoft.com/office/powerpoint/2010/main" val="35861565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ULLLENGTH" val="True"/>
</p:tagLst>
</file>

<file path=ppt/tags/tag10.xml><?xml version="1.0" encoding="utf-8"?>
<p:tagLst xmlns:a="http://schemas.openxmlformats.org/drawingml/2006/main" xmlns:r="http://schemas.openxmlformats.org/officeDocument/2006/relationships" xmlns:p="http://schemas.openxmlformats.org/presentationml/2006/main">
  <p:tag name="SMARTSHOWDISCLAIMER" val="Yes"/>
  <p:tag name="UNLOCK SHAPES" val="NO"/>
</p:tagLst>
</file>

<file path=ppt/tags/tag11.xml><?xml version="1.0" encoding="utf-8"?>
<p:tagLst xmlns:a="http://schemas.openxmlformats.org/drawingml/2006/main" xmlns:r="http://schemas.openxmlformats.org/officeDocument/2006/relationships" xmlns:p="http://schemas.openxmlformats.org/presentationml/2006/main">
  <p:tag name="SMARTLOCKSHAPE" val="Yes"/>
  <p:tag name="SMARTISVISIBLE" val="{@GridOn}=Yes"/>
  <p:tag name="SMARTOBJECT" val="grid"/>
  <p:tag name="SMARTGRID" val="Yes"/>
</p:tagLst>
</file>

<file path=ppt/tags/tag12.xml><?xml version="1.0" encoding="utf-8"?>
<p:tagLst xmlns:a="http://schemas.openxmlformats.org/drawingml/2006/main" xmlns:r="http://schemas.openxmlformats.org/officeDocument/2006/relationships" xmlns:p="http://schemas.openxmlformats.org/presentationml/2006/main">
  <p:tag name="SMARTSHOWDISCLAIMER" val="Yes"/>
  <p:tag name="UNLOCK SHAPES" val="NO"/>
</p:tagLst>
</file>

<file path=ppt/tags/tag13.xml><?xml version="1.0" encoding="utf-8"?>
<p:tagLst xmlns:a="http://schemas.openxmlformats.org/drawingml/2006/main" xmlns:r="http://schemas.openxmlformats.org/officeDocument/2006/relationships" xmlns:p="http://schemas.openxmlformats.org/presentationml/2006/main">
  <p:tag name="SMARTLOCKSHAPE" val="Yes"/>
  <p:tag name="SMARTISVISIBLE" val="{@GridOn}=Yes"/>
  <p:tag name="SMARTOBJECT" val="grid"/>
  <p:tag name="SMARTGRID" val="Yes"/>
</p:tagLst>
</file>

<file path=ppt/tags/tag2.xml><?xml version="1.0" encoding="utf-8"?>
<p:tagLst xmlns:a="http://schemas.openxmlformats.org/drawingml/2006/main" xmlns:r="http://schemas.openxmlformats.org/officeDocument/2006/relationships" xmlns:p="http://schemas.openxmlformats.org/presentationml/2006/main">
  <p:tag name="SMARTWRITE" val="{!PageNumber}"/>
  <p:tag name="SMARTOBJECT" val="Page Number v.2"/>
  <p:tag name="SMARTLOCKSHAPE" val="Yes"/>
</p:tagLst>
</file>

<file path=ppt/tags/tag3.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4.xml><?xml version="1.0" encoding="utf-8"?>
<p:tagLst xmlns:a="http://schemas.openxmlformats.org/drawingml/2006/main" xmlns:r="http://schemas.openxmlformats.org/officeDocument/2006/relationships" xmlns:p="http://schemas.openxmlformats.org/presentationml/2006/main">
  <p:tag name="SMARTLOCKSHAPE" val="Yes"/>
  <p:tag name="SMARTWRITE" val="{@Title} • {@Subtitle}"/>
  <p:tag name="SMARTOBJECT" val="Section Footer v.2"/>
</p:tagLst>
</file>

<file path=ppt/tags/tag5.xml><?xml version="1.0" encoding="utf-8"?>
<p:tagLst xmlns:a="http://schemas.openxmlformats.org/drawingml/2006/main" xmlns:r="http://schemas.openxmlformats.org/officeDocument/2006/relationships" xmlns:p="http://schemas.openxmlformats.org/presentationml/2006/main">
  <p:tag name="SMARTISVISIBLE" val="{SmartShowDisclaimer} = Yes"/>
  <p:tag name="SMARTSHAPETYPE" val="Disclaimer"/>
</p:tagLst>
</file>

<file path=ppt/tags/tag6.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7.xml><?xml version="1.0" encoding="utf-8"?>
<p:tagLst xmlns:a="http://schemas.openxmlformats.org/drawingml/2006/main" xmlns:r="http://schemas.openxmlformats.org/officeDocument/2006/relationships" xmlns:p="http://schemas.openxmlformats.org/presentationml/2006/main">
  <p:tag name="SMARTWRITE" val="{@Draft stamp}"/>
  <p:tag name="SMARTLOCKSHAPE" val="Yes"/>
  <p:tag name="SMARTISVISIBLE" val="{@Show Draft stamp}=Yes"/>
</p:tagLst>
</file>

<file path=ppt/tags/tag8.xml><?xml version="1.0" encoding="utf-8"?>
<p:tagLst xmlns:a="http://schemas.openxmlformats.org/drawingml/2006/main" xmlns:r="http://schemas.openxmlformats.org/officeDocument/2006/relationships" xmlns:p="http://schemas.openxmlformats.org/presentationml/2006/main">
  <p:tag name="SMARTLOCKSHAPE" val="Yes"/>
  <p:tag name="SMARTWRITE" val="{$SmartDividertext} {$SmartDividernumber} – {$Smart Divider title}"/>
  <p:tag name="SMARTISVISIBLE" val="{$SmartDividernumber} !="/>
  <p:tag name="SMARTOBJECT" val="Section Header v.2"/>
</p:tagLst>
</file>

<file path=ppt/tags/tag9.xml><?xml version="1.0" encoding="utf-8"?>
<p:tagLst xmlns:a="http://schemas.openxmlformats.org/drawingml/2006/main" xmlns:r="http://schemas.openxmlformats.org/officeDocument/2006/relationships" xmlns:p="http://schemas.openxmlformats.org/presentationml/2006/main">
  <p:tag name="SMARTWRITE" val="{!Today} {!FilePath}"/>
  <p:tag name="SMARTISVISIBLE" val="{@Show Date FilePath} = Yes"/>
  <p:tag name="SMARTLOCKSHAPE" val="Ye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2604</TotalTime>
  <Words>3272</Words>
  <Application>Microsoft Office PowerPoint</Application>
  <PresentationFormat>On-screen Show (4:3)</PresentationFormat>
  <Paragraphs>385</Paragraphs>
  <Slides>41</Slides>
  <Notes>39</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52" baseType="lpstr">
      <vt:lpstr>Arial</vt:lpstr>
      <vt:lpstr>Calibri</vt:lpstr>
      <vt:lpstr>Cambria Math</vt:lpstr>
      <vt:lpstr>Georgia</vt:lpstr>
      <vt:lpstr>Trebuchet MS</vt:lpstr>
      <vt:lpstr>Univers 45 Light</vt:lpstr>
      <vt:lpstr>Verdana</vt:lpstr>
      <vt:lpstr>Wingdings</vt:lpstr>
      <vt:lpstr>Wingdings 2</vt:lpstr>
      <vt:lpstr>Urban</vt:lpstr>
      <vt:lpstr>Worksheet</vt:lpstr>
      <vt:lpstr>Designing and Implementing a Communication Strategy to Support Myanmar’s Energy Sector</vt:lpstr>
      <vt:lpstr>Overview of session:</vt:lpstr>
      <vt:lpstr>Communication for attitudinal change:</vt:lpstr>
      <vt:lpstr>Research shows:</vt:lpstr>
      <vt:lpstr>PowerPoint Presentation</vt:lpstr>
      <vt:lpstr>Designing and implementing a strategy:  </vt:lpstr>
      <vt:lpstr>What do citizens think about energy in Myanmar? </vt:lpstr>
      <vt:lpstr>Survey findings</vt:lpstr>
      <vt:lpstr>Jobs and high prices are top concerns</vt:lpstr>
      <vt:lpstr>Energy sector heading in the right direction</vt:lpstr>
      <vt:lpstr>Prices dominate energy concerns</vt:lpstr>
      <vt:lpstr>Energy saving efforts seen as getting worse</vt:lpstr>
      <vt:lpstr>Most concerned about personal energy savings</vt:lpstr>
      <vt:lpstr>Awareness of government’s energy efficiency outreach </vt:lpstr>
      <vt:lpstr>Energy saving techniques</vt:lpstr>
      <vt:lpstr>Designing and implementing a strategy:  </vt:lpstr>
      <vt:lpstr>What do we want our audience to think/do differently?</vt:lpstr>
      <vt:lpstr>PowerPoint Presentation</vt:lpstr>
      <vt:lpstr>Example of setting objectives</vt:lpstr>
      <vt:lpstr>Example of meeting objectives </vt:lpstr>
      <vt:lpstr>PowerPoint Presentation</vt:lpstr>
      <vt:lpstr>Designing and implementing a strategy:  </vt:lpstr>
      <vt:lpstr>What do we want people to know/feel?    </vt:lpstr>
      <vt:lpstr>Example of message testing</vt:lpstr>
      <vt:lpstr>Messages shift support toward government’s reforms</vt:lpstr>
      <vt:lpstr>PowerPoint Presentation</vt:lpstr>
      <vt:lpstr>Message checklist    </vt:lpstr>
      <vt:lpstr>Designing and implementing a strategy:  </vt:lpstr>
      <vt:lpstr>Where do people get trusted information?</vt:lpstr>
      <vt:lpstr>SMS messages will have a wide reach</vt:lpstr>
      <vt:lpstr>Designing and implementing a strategy:  </vt:lpstr>
      <vt:lpstr>PowerPoint Presentation</vt:lpstr>
      <vt:lpstr>PowerPoint Presentation</vt:lpstr>
      <vt:lpstr>Designing and implementing a strategy:  </vt:lpstr>
      <vt:lpstr>Designing and implementing tactical activities</vt:lpstr>
      <vt:lpstr>Designing and implementing a strategy:  </vt:lpstr>
      <vt:lpstr>Setting measurable goals</vt:lpstr>
      <vt:lpstr>Example of Setting Goals  India: Educational Campaigns  </vt:lpstr>
      <vt:lpstr>Results of the Indian Educational Campaigns  </vt:lpstr>
      <vt:lpstr>A communication strategy is a process, not a document</vt:lpstr>
      <vt:lpstr>Thank you</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&amp; Outreach Process</dc:title>
  <dc:creator>hworley@worldbankgroup.org</dc:creator>
  <cp:lastModifiedBy>Chaw Su Devi</cp:lastModifiedBy>
  <cp:revision>99</cp:revision>
  <cp:lastPrinted>2016-06-07T18:45:31Z</cp:lastPrinted>
  <dcterms:created xsi:type="dcterms:W3CDTF">2014-11-19T17:16:34Z</dcterms:created>
  <dcterms:modified xsi:type="dcterms:W3CDTF">2016-11-01T10:15:21Z</dcterms:modified>
</cp:coreProperties>
</file>